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5" r:id="rId3"/>
    <p:sldId id="257" r:id="rId4"/>
    <p:sldId id="258" r:id="rId5"/>
    <p:sldId id="259" r:id="rId6"/>
    <p:sldId id="267" r:id="rId7"/>
    <p:sldId id="266" r:id="rId8"/>
    <p:sldId id="261" r:id="rId9"/>
    <p:sldId id="262" r:id="rId10"/>
    <p:sldId id="263" r:id="rId11"/>
    <p:sldId id="268" r:id="rId12"/>
    <p:sldId id="270" r:id="rId13"/>
    <p:sldId id="264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C85"/>
    <a:srgbClr val="4060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DC518-978A-4E46-804A-6A33CA487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CD8D1A-799B-4383-9FEF-C7D3B09410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44C48-F8A3-43AD-9BDD-F1626B1B8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AD82-EA54-433F-8345-81D8CA420D76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BB6E9-BA02-4A8C-9A27-E712CEDC2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76E13-D563-42A3-AAA1-70687A9BD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7445-525D-4F60-A485-5ACE8FAC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55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6BDC3-1700-46FC-9E9D-A9D4F5AE9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36188F-6DDD-4B2D-AEF4-AD438518AD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16943-109A-40DC-8E67-9D53F8D26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AD82-EA54-433F-8345-81D8CA420D76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B64F4-8C9F-481D-920E-12E0BBF55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C55F6-AEF3-45EC-BC48-8124C4D78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7445-525D-4F60-A485-5ACE8FAC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16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496722-7951-4682-ADFD-09C31B8459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3B85C3-BBDF-4C93-8A0E-382EB165E8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40970-696D-464B-82B4-31147F90E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AD82-EA54-433F-8345-81D8CA420D76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BD612-814A-44A7-AAA5-99625E12C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26223-8E0E-45AD-8609-9F9FA02D1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7445-525D-4F60-A485-5ACE8FAC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57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DC646-76B8-4D4A-B8E9-0D5E6A036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B026B-C7DE-416B-B7B3-D8AFD3ABE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616DC-B7C4-4038-B285-FFB3505EE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AD82-EA54-433F-8345-81D8CA420D76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07BAA-63CE-467A-B0C9-3C41DDA2E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6D618-0903-441F-A22D-8C2A5C741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7445-525D-4F60-A485-5ACE8FAC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2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90174-E206-4C12-B4AE-E1C714459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B034E-6CE5-4C8E-B0DC-9654B490D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1D7C5-E392-49B7-A438-B1D6D982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AD82-EA54-433F-8345-81D8CA420D76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F10CD-B67D-4BC9-A0DD-D9345118F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B650-63B9-44BB-A917-C4737A1AB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7445-525D-4F60-A485-5ACE8FAC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0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A82F4-A7E6-49AF-BF06-510943928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7C7AE-3681-4331-8785-A34BB48733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E40BF7-A475-4D5E-8CAE-0DEB38853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137D4C-329A-4441-995D-267C7F36B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AD82-EA54-433F-8345-81D8CA420D76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70F49F-A861-4FC4-BA5C-23310BEEF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6F1AD5-E1EC-4A2D-B726-F38122A27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7445-525D-4F60-A485-5ACE8FAC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84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8E966-72A1-4FC3-96FE-2D758882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1DDC82-F069-4F07-B63B-5077EC9CD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5EB61C-A7A7-4AEA-8626-4F5B33C8D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3A6C72-91C8-4290-8524-8609CE2ED8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CE88B4-120F-433D-AB19-D618607884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150554-CD34-4343-AD1B-0160A7491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AD82-EA54-433F-8345-81D8CA420D76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73334E-A2C8-47BA-8618-D8458B53E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30FD3C-77FD-40CC-87D3-11504FAC1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7445-525D-4F60-A485-5ACE8FAC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1743A-C45B-4411-8D54-2906B9A57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F8FB61-7C5D-4779-92A1-C1F6C1D0C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AD82-EA54-433F-8345-81D8CA420D76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D2FEC3-4AC4-4DE9-9E33-313BE4DE1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0C26B1-F416-437C-984E-D8E06866D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7445-525D-4F60-A485-5ACE8FAC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3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FDC9C7-AC48-4D3A-B40B-96DB18F21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AD82-EA54-433F-8345-81D8CA420D76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C7C263-A072-4068-B9FE-99A031515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4198AC-8FC8-40B2-B5FF-98023ACF9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7445-525D-4F60-A485-5ACE8FAC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6A5A9-5BA0-492E-A757-E091B36CB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10AA8-1374-48DF-A14B-BFD5CBEF2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8EE0A6-540C-4CF6-B469-ED265F4F53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14C582-8507-4DB2-9371-42FA0176F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AD82-EA54-433F-8345-81D8CA420D76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8BF54-35D5-478B-A535-FA1AEE8E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9E93F-82C5-4746-9529-419E7C9F6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7445-525D-4F60-A485-5ACE8FAC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0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FA439-0E49-4577-A0D9-B10F3B819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D561C3-B4B4-4DEA-84CB-F8AB4A666E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AE0A78-2C1B-4699-901E-6E932A2280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73732-721A-4B36-BCBF-B33129126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AD82-EA54-433F-8345-81D8CA420D76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811F25-4977-482F-93C4-96F2A7CD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EE7AA2-3B2F-4F51-A199-387766C4F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7445-525D-4F60-A485-5ACE8FAC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23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96ECCD-7E51-42B7-BC41-9348D9333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01632-0325-4737-B788-DC302DB4F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37B4C-6E1E-4882-86EE-54A833A8BA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CAD82-EA54-433F-8345-81D8CA420D76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1634B-E1D4-4ABB-BB76-7E304C4AF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8D3E2-BFF3-47D2-AE94-8A321255AD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57445-525D-4F60-A485-5ACE8FAC0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1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6197D16-FE75-4A0E-A0C9-28C0F04A4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57022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A8FCEC6-4B30-4FF2-8B32-504BEAEA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9820"/>
          <a:stretch>
            <a:fillRect/>
          </a:stretch>
        </p:blipFill>
        <p:spPr>
          <a:xfrm>
            <a:off x="0" y="3808676"/>
            <a:ext cx="12192000" cy="3049325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4AF3D3-24ED-415B-9BAC-80CD3FEE6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0610" y="832332"/>
            <a:ext cx="10021446" cy="2976344"/>
          </a:xfrm>
        </p:spPr>
        <p:txBody>
          <a:bodyPr anchor="ctr">
            <a:noAutofit/>
          </a:bodyPr>
          <a:lstStyle/>
          <a:p>
            <a:pPr algn="l"/>
            <a:br>
              <a:rPr lang="en-US" sz="44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Books for the Young</a:t>
            </a:r>
            <a:br>
              <a:rPr lang="en-US" sz="44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Young at Heart</a:t>
            </a:r>
            <a:br>
              <a:rPr lang="en-US" sz="44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November 2018</a:t>
            </a:r>
            <a:br>
              <a:rPr lang="en-US" sz="44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Mississippi Library Commission</a:t>
            </a:r>
            <a:br>
              <a:rPr lang="en-US" sz="4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cap="small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491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4867EAF-AE1D-4322-9DE8-383AE3F7B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" y="-4691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0676238-7F95-4EEB-836A-7D2392787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A43D47-7FDC-40CD-85A7-320AC0AA8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099" y="1441257"/>
            <a:ext cx="3815730" cy="4162709"/>
          </a:xfrm>
        </p:spPr>
        <p:txBody>
          <a:bodyPr vert="horz" lIns="91440" tIns="45720" rIns="91440" bIns="45720" rtlCol="0" anchor="t" anchorCtr="1">
            <a:normAutofit fontScale="90000"/>
          </a:bodyPr>
          <a:lstStyle/>
          <a:p>
            <a:r>
              <a:rPr lang="en-US" sz="2800" i="1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Dactyl Hill Squad</a:t>
            </a:r>
            <a:br>
              <a:rPr lang="en-US" sz="2800" i="1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Daniel José Older</a:t>
            </a: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"This high-energy title is perfect for middle graders, with its strong female protagonist (and) a fresh perspective on history…”</a:t>
            </a: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Library Journal, starred review</a:t>
            </a: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kern="1200" cap="small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808AA76E-302E-44BE-8BA2-F11A8B6EC7D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425" y="691614"/>
            <a:ext cx="3515379" cy="5474772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732404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4867EAF-AE1D-4322-9DE8-383AE3F7B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" y="-4691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0676238-7F95-4EEB-836A-7D2392787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A43D47-7FDC-40CD-85A7-320AC0AA8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099" y="1441257"/>
            <a:ext cx="3658053" cy="4162709"/>
          </a:xfrm>
        </p:spPr>
        <p:txBody>
          <a:bodyPr vert="horz" lIns="91440" tIns="45720" rIns="91440" bIns="45720" rtlCol="0" anchor="t" anchorCtr="1">
            <a:normAutofit fontScale="90000"/>
          </a:bodyPr>
          <a:lstStyle/>
          <a:p>
            <a:r>
              <a:rPr lang="en-US" sz="2800" i="1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Endling: The Last</a:t>
            </a:r>
            <a:br>
              <a:rPr lang="en-US" sz="2800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Katherine </a:t>
            </a:r>
            <a: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Applegate</a:t>
            </a: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“This epic series starter is a bracing, propulsive read that will be a challenge to keep on the shelf.”</a:t>
            </a: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 Booklist, starred review</a:t>
            </a:r>
            <a:endParaRPr lang="en-US" sz="2800" kern="1200" cap="small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808AA76E-302E-44BE-8BA2-F11A8B6EC7D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558" y="691614"/>
            <a:ext cx="3619112" cy="5474772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131465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96B30E8-E5DC-4D7F-96BC-3B59BC14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cap="small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Young Adult</a:t>
            </a:r>
            <a:br>
              <a:rPr lang="en-US" sz="6000" kern="1200" cap="small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6000" kern="1200" cap="small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Books</a:t>
            </a:r>
          </a:p>
        </p:txBody>
      </p:sp>
    </p:spTree>
    <p:extLst>
      <p:ext uri="{BB962C8B-B14F-4D97-AF65-F5344CB8AC3E}">
        <p14:creationId xmlns:p14="http://schemas.microsoft.com/office/powerpoint/2010/main" val="3637871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4867EAF-AE1D-4322-9DE8-383AE3F7B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" y="-4691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0676238-7F95-4EEB-836A-7D2392787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F65B4D-B670-48AA-B3CC-9A5DE7A82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233" y="1161432"/>
            <a:ext cx="3831321" cy="4525753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2800" i="1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Darius the Great</a:t>
            </a:r>
            <a:br>
              <a:rPr lang="en-US" sz="2800" i="1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Not Okay </a:t>
            </a:r>
            <a:br>
              <a:rPr lang="en-US" sz="2800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800" kern="1200" cap="small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Adib</a:t>
            </a:r>
            <a:r>
              <a:rPr lang="en-US" sz="2800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cap="small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Khorram</a:t>
            </a: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“Darius is a well-crafted, awkward but endearing character, and his cross-cultural story will inspire reflection about identity and belonging.” School Library Journal, starred review</a:t>
            </a:r>
            <a:endParaRPr lang="en-US" sz="2800" kern="1200" cap="small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Placeholder 5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E1D3087E-6053-4F3A-9312-2326C2CA4FF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7" b="384"/>
          <a:stretch/>
        </p:blipFill>
        <p:spPr>
          <a:xfrm>
            <a:off x="7093066" y="743798"/>
            <a:ext cx="3589867" cy="5362640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531274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4867EAF-AE1D-4322-9DE8-383AE3F7B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" y="-4691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0676238-7F95-4EEB-836A-7D2392787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F65B4D-B670-48AA-B3CC-9A5DE7A82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675" y="1505931"/>
            <a:ext cx="3859005" cy="396740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2800" i="1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Hearts Unbroken</a:t>
            </a:r>
            <a:br>
              <a:rPr lang="en-US" sz="2800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Cynthia </a:t>
            </a:r>
            <a:r>
              <a:rPr lang="en-US" sz="2800" kern="1200" cap="small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Leitich</a:t>
            </a:r>
            <a:r>
              <a:rPr lang="en-US" sz="2800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Smith</a:t>
            </a:r>
            <a:br>
              <a:rPr lang="en-US" sz="2800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“Blending teen romance with complex questions of identity, equality, and censorship, this is an excellent choice for most collections.”</a:t>
            </a: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Library Journal,  starred review</a:t>
            </a:r>
            <a:endParaRPr lang="en-US" sz="2800" kern="1200" cap="small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E1D3087E-6053-4F3A-9312-2326C2CA4FF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506" y="743798"/>
            <a:ext cx="3544987" cy="5362640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1225538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4867EAF-AE1D-4322-9DE8-383AE3F7B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" y="-4691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0676238-7F95-4EEB-836A-7D2392787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F65B4D-B670-48AA-B3CC-9A5DE7A82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675" y="1505931"/>
            <a:ext cx="3859005" cy="396740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2800" i="1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Hey, Kiddo</a:t>
            </a:r>
            <a:br>
              <a:rPr lang="en-US" sz="2800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Jarrett J. </a:t>
            </a:r>
            <a:r>
              <a:rPr lang="en-US" sz="2800" kern="1200" cap="small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Krosoczka</a:t>
            </a: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“This nuanced graphic memoir portrays a whole family and tells a story of finding identity among a life’s complications.”</a:t>
            </a: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Publishers Weekly, starred review</a:t>
            </a:r>
            <a:endParaRPr lang="en-US" sz="2800" kern="1200" cap="small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E1D3087E-6053-4F3A-9312-2326C2CA4FF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506" y="855560"/>
            <a:ext cx="3544987" cy="5139116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4185710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4867EAF-AE1D-4322-9DE8-383AE3F7B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" y="-4691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0676238-7F95-4EEB-836A-7D2392787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F65B4D-B670-48AA-B3CC-9A5DE7A82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675" y="1505931"/>
            <a:ext cx="3859005" cy="396740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2800" i="1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Pride</a:t>
            </a:r>
            <a:br>
              <a:rPr lang="en-US" sz="2800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800" kern="1200" cap="small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Ibi</a:t>
            </a:r>
            <a:r>
              <a:rPr lang="en-US" sz="2800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1200" cap="small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Zoboi</a:t>
            </a: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“This excellent coming-of-age take on a classic belongs on all YA shelves.” </a:t>
            </a: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Library Journal, starred review</a:t>
            </a: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kern="1200" cap="small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E1D3087E-6053-4F3A-9312-2326C2CA4FF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386" y="855560"/>
            <a:ext cx="3397226" cy="5139116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012231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E170C-8042-42DA-8D0E-1CFD71DE6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cap="small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Picture Books</a:t>
            </a:r>
          </a:p>
        </p:txBody>
      </p:sp>
    </p:spTree>
    <p:extLst>
      <p:ext uri="{BB962C8B-B14F-4D97-AF65-F5344CB8AC3E}">
        <p14:creationId xmlns:p14="http://schemas.microsoft.com/office/powerpoint/2010/main" val="305409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84867EAF-AE1D-4322-9DE8-383AE3F7B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" y="-4691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0676238-7F95-4EEB-836A-7D2392787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F992E2-F295-47D6-B593-A84F9C3D9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82" y="1663920"/>
            <a:ext cx="4536935" cy="3887795"/>
          </a:xfrm>
        </p:spPr>
        <p:txBody>
          <a:bodyPr vert="horz" lIns="91440" tIns="45720" rIns="91440" bIns="45720" rtlCol="0" anchor="t" anchorCtr="1">
            <a:normAutofit fontScale="90000"/>
          </a:bodyPr>
          <a:lstStyle/>
          <a:p>
            <a:r>
              <a:rPr lang="en-US" sz="2800" i="1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Carmela Full of Wishes</a:t>
            </a:r>
            <a:br>
              <a:rPr lang="en-US" sz="2800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Matt de la Peña</a:t>
            </a:r>
            <a:br>
              <a:rPr lang="en-US" sz="2800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Christian Robinson</a:t>
            </a:r>
            <a:br>
              <a:rPr lang="en-US" sz="2800" kern="1200" cap="small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800" cap="small" dirty="0">
                <a:solidFill>
                  <a:srgbClr val="FFFFFF"/>
                </a:solidFill>
              </a:rPr>
            </a:br>
            <a: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“Carmela’s journey of wishing, waiting, and wanting resonates on many levels; an important addition to bookshelves everywhere.”</a:t>
            </a: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Library Journal, starred review</a:t>
            </a:r>
            <a:br>
              <a:rPr lang="en-US" sz="2800" kern="1200" cap="small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800" kern="1200" cap="small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808E6CE6-A1B5-4BA2-9D69-D9FCA39D805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" r="1605" b="3"/>
          <a:stretch/>
        </p:blipFill>
        <p:spPr>
          <a:xfrm>
            <a:off x="6557925" y="743798"/>
            <a:ext cx="4660150" cy="5362640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1980999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84867EAF-AE1D-4322-9DE8-383AE3F7B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" y="-4691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0676238-7F95-4EEB-836A-7D2392787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5B753C-4C86-41DF-903E-B29FB9E01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606" y="1370384"/>
            <a:ext cx="4456587" cy="3842057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2800" i="1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Big Mooncake for </a:t>
            </a:r>
            <a:br>
              <a:rPr lang="en-US" sz="2800" i="1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Little Star</a:t>
            </a:r>
            <a:br>
              <a:rPr lang="en-US" sz="2800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Grace </a:t>
            </a:r>
            <a: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</a:t>
            </a: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 relationship between Little Star and her mother offers a message of empowerment and reassurance.”</a:t>
            </a: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Library Journal, starred review</a:t>
            </a:r>
            <a:br>
              <a:rPr lang="en-US" sz="2800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kern="1200" cap="small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2590B137-D4F9-4139-AFC7-F3C66E7B4A6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" r="142"/>
          <a:stretch/>
        </p:blipFill>
        <p:spPr>
          <a:xfrm>
            <a:off x="6379341" y="1370384"/>
            <a:ext cx="5017318" cy="4109467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936890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84867EAF-AE1D-4322-9DE8-383AE3F7B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" y="-4691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40676238-7F95-4EEB-836A-7D2392787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5C81CA-7480-400B-B69C-D6C98D49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857" y="1637794"/>
            <a:ext cx="3976572" cy="3900857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2800" i="1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You, </a:t>
            </a:r>
            <a:r>
              <a:rPr lang="en-US" sz="2800" i="1" kern="1200" cap="small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Omu</a:t>
            </a:r>
            <a:r>
              <a:rPr lang="en-US" sz="2800" i="1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en-US" sz="2800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800" kern="1200" cap="small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Oge</a:t>
            </a:r>
            <a: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Mora</a:t>
            </a: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"A memorable tale of community and the unexpected rewards of sharing.”</a:t>
            </a: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Library Journal, starred review</a:t>
            </a:r>
            <a:endParaRPr lang="en-US" sz="2800" kern="1200" cap="small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D24C6272-C865-4BFB-ADE1-531A2F3C9B9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171" y="1037503"/>
            <a:ext cx="3903658" cy="4775229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4225733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84867EAF-AE1D-4322-9DE8-383AE3F7B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" y="-4691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40676238-7F95-4EEB-836A-7D2392787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5C81CA-7480-400B-B69C-D6C98D49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195" y="1473880"/>
            <a:ext cx="4588376" cy="3900857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2800" i="1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Day You Begin by </a:t>
            </a:r>
            <a: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Jacqueline Woodson and Rafael López</a:t>
            </a: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“This reassuring, lyrical book feels like a big hug from a wise aunt as she imparts the wisdom of the world in order to calm trepidatious young children.”</a:t>
            </a: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cap="small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Kirkus</a:t>
            </a:r>
            <a: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Reviews, starred review</a:t>
            </a: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kern="1200" cap="small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2C3A947-8BCE-4E04-AE9D-B457F6D3F3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986" y="1063458"/>
            <a:ext cx="4066174" cy="4731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124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96B30E8-E5DC-4D7F-96BC-3B59BC14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cap="small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Middle Grade Books</a:t>
            </a:r>
          </a:p>
        </p:txBody>
      </p:sp>
    </p:spTree>
    <p:extLst>
      <p:ext uri="{BB962C8B-B14F-4D97-AF65-F5344CB8AC3E}">
        <p14:creationId xmlns:p14="http://schemas.microsoft.com/office/powerpoint/2010/main" val="3320333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84867EAF-AE1D-4322-9DE8-383AE3F7B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" y="-4691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0676238-7F95-4EEB-836A-7D2392787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56BBD3-50A6-4CC9-99D6-AA7F7ED16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303" y="1345152"/>
            <a:ext cx="3658053" cy="4167374"/>
          </a:xfrm>
        </p:spPr>
        <p:txBody>
          <a:bodyPr vert="horz" lIns="91440" tIns="45720" rIns="91440" bIns="45720" rtlCol="0" anchor="t" anchorCtr="1">
            <a:noAutofit/>
          </a:bodyPr>
          <a:lstStyle/>
          <a:p>
            <a:r>
              <a:rPr lang="en-US" sz="2800" i="1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Crush</a:t>
            </a:r>
            <a:br>
              <a:rPr lang="en-US" sz="2800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Svetlana </a:t>
            </a:r>
            <a:r>
              <a:rPr lang="en-US" sz="2800" kern="1200" cap="small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Chmakova</a:t>
            </a:r>
            <a:br>
              <a:rPr lang="en-US" sz="2800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two previous comics in this adorable series for middle grades were included </a:t>
            </a:r>
            <a: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ALA’s Great Graphic Novels for Teens list (2016 and 2018).</a:t>
            </a:r>
            <a:endParaRPr lang="en-US" sz="2800" kern="1200" cap="small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F989424E-DBB4-4CAE-8527-BC1D0ECCB8D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940" y="638859"/>
            <a:ext cx="3892247" cy="5580282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089055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4867EAF-AE1D-4322-9DE8-383AE3F7B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" y="-4691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0676238-7F95-4EEB-836A-7D2392787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C402BE-5DB0-4154-A2C5-DC4D0DE4F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217" y="1292901"/>
            <a:ext cx="3838113" cy="4391619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2800" i="1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Breakout </a:t>
            </a:r>
            <a:br>
              <a:rPr lang="en-US" sz="2800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kern="12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Kate </a:t>
            </a:r>
            <a: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Messner</a:t>
            </a: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cap="small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"An accessible format and a unique focus on contemporary issues of criminal justice and racial bias make this an essential purchase." School Library Journal, starred review</a:t>
            </a:r>
            <a:endParaRPr lang="en-US" sz="2800" kern="1200" cap="small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Placeholder 5" descr="A close up of a sign&#10;&#10;Description generated with high confidence">
            <a:extLst>
              <a:ext uri="{FF2B5EF4-FFF2-40B4-BE49-F238E27FC236}">
                <a16:creationId xmlns:a16="http://schemas.microsoft.com/office/drawing/2014/main" id="{E182A35F-822E-4A87-9EC9-ED6EC81BC0D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820"/>
          <a:stretch/>
        </p:blipFill>
        <p:spPr>
          <a:xfrm>
            <a:off x="7096903" y="743798"/>
            <a:ext cx="3582194" cy="5362640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124491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F5F78"/>
      </a:accent1>
      <a:accent2>
        <a:srgbClr val="D1012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48</Words>
  <Application>Microsoft Office PowerPoint</Application>
  <PresentationFormat>Widescreen</PresentationFormat>
  <Paragraphs>16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 Books for the Young and the Young at Heart  November 2018 Mississippi Library Commission </vt:lpstr>
      <vt:lpstr>Picture Books</vt:lpstr>
      <vt:lpstr>Carmela Full of Wishes by Matt de la Peña and Christian Robinson  “Carmela’s journey of wishing, waiting, and wanting resonates on many levels; an important addition to bookshelves everywhere.” School Library Journal, starred review </vt:lpstr>
      <vt:lpstr>A Big Mooncake for  Little Star by Grace Lin  “The relationship between Little Star and her mother offers a message of empowerment and reassurance.” School Library Journal, starred review </vt:lpstr>
      <vt:lpstr>Thank You, Omu! by Oge Mora  "A memorable tale of community and the unexpected rewards of sharing.” School Library Journal, starred review</vt:lpstr>
      <vt:lpstr>The Day You Begin by Jacqueline Woodson and Rafael López  “This reassuring, lyrical book feels like a big hug from a wise aunt as she imparts the wisdom of the world in order to calm trepidatious young children.” Kirkus Reviews, starred review </vt:lpstr>
      <vt:lpstr>Middle Grade Books</vt:lpstr>
      <vt:lpstr>Crush Svetlana Chmakova  The two previous comics in this adorable series for middle grades were included on ALA’s Great Graphic Novels for Teens list (2016 and 2018).</vt:lpstr>
      <vt:lpstr>Breakout  by Kate Messner  "An accessible format and a unique focus on contemporary issues of criminal justice and racial bias make this an essential purchase." School Library Journal, starred review</vt:lpstr>
      <vt:lpstr>Dactyl Hill Squad by Daniel José Older  "This high-energy title is perfect for middle graders, with its strong female protagonist (and) a fresh perspective on history…” School Library Journal, starred review </vt:lpstr>
      <vt:lpstr>Endling: The Last by Katherine Applegate  “This epic series starter is a bracing, propulsive read that will be a challenge to keep on the shelf.” ALA Booklist, starred review</vt:lpstr>
      <vt:lpstr>Young Adult Books</vt:lpstr>
      <vt:lpstr>Darius the Great Is Not Okay  by Adib Khorram  “Darius is a well-crafted, awkward but endearing character, and his cross-cultural story will inspire reflection about identity and belonging.” School Library Journal, starred review</vt:lpstr>
      <vt:lpstr>Hearts Unbroken by Cynthia Leitich Smith  “Blending teen romance with complex questions of identity, equality, and censorship, this is an excellent choice for most collections.” School Library Journal,  starred review</vt:lpstr>
      <vt:lpstr>Hey, Kiddo by Jarrett J. Krosoczka  “This nuanced graphic memoir portrays a whole family and tells a story of finding identity among a life’s complications.” Publishers Weekly, starred review</vt:lpstr>
      <vt:lpstr>Pride by Ibi Zoboi  “This excellent coming-of-age take on a classic belongs on all YA shelves.”  School Library Journal, starred review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Books for the Young and the Young at Heart  November 2018 Mississippi Library Commission </dc:title>
  <dc:creator>Elisabeth Scott MLC</dc:creator>
  <cp:lastModifiedBy>Natalie Dunaway</cp:lastModifiedBy>
  <cp:revision>24</cp:revision>
  <dcterms:created xsi:type="dcterms:W3CDTF">2018-10-31T16:23:50Z</dcterms:created>
  <dcterms:modified xsi:type="dcterms:W3CDTF">2018-11-05T15:14:26Z</dcterms:modified>
</cp:coreProperties>
</file>