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9625" autoAdjust="0"/>
  </p:normalViewPr>
  <p:slideViewPr>
    <p:cSldViewPr snapToGrid="0">
      <p:cViewPr varScale="1">
        <p:scale>
          <a:sx n="91" d="100"/>
          <a:sy n="91" d="100"/>
        </p:scale>
        <p:origin x="13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A723-03D2-4C8B-8EB5-2F008C17626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4A2D1-D5F9-4D5F-8130-5CE68B3BD2DB}" type="slidenum">
              <a:rPr lang="en-US" smtClean="0"/>
              <a:t>‹#›</a:t>
            </a:fld>
            <a:endParaRPr lang="en-US"/>
          </a:p>
        </p:txBody>
      </p:sp>
    </p:spTree>
    <p:extLst>
      <p:ext uri="{BB962C8B-B14F-4D97-AF65-F5344CB8AC3E}">
        <p14:creationId xmlns:p14="http://schemas.microsoft.com/office/powerpoint/2010/main" val="101121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filming of an underwater tv show is interrupted by…a shark! But the shark wasn’t trying to scare them, he’s just misunderstood, right? And he wasn’t really going to eat that fish, he was just showing him his giant tooth…right? This deeply funny story will have your young patrons laughing aloud.</a:t>
            </a:r>
          </a:p>
        </p:txBody>
      </p:sp>
      <p:sp>
        <p:nvSpPr>
          <p:cNvPr id="4" name="Slide Number Placeholder 3"/>
          <p:cNvSpPr>
            <a:spLocks noGrp="1"/>
          </p:cNvSpPr>
          <p:nvPr>
            <p:ph type="sldNum" sz="quarter" idx="10"/>
          </p:nvPr>
        </p:nvSpPr>
        <p:spPr/>
        <p:txBody>
          <a:bodyPr/>
          <a:lstStyle/>
          <a:p>
            <a:fld id="{7AE4A2D1-D5F9-4D5F-8130-5CE68B3BD2DB}" type="slidenum">
              <a:rPr lang="en-US" smtClean="0"/>
              <a:t>3</a:t>
            </a:fld>
            <a:endParaRPr lang="en-US"/>
          </a:p>
        </p:txBody>
      </p:sp>
    </p:spTree>
    <p:extLst>
      <p:ext uri="{BB962C8B-B14F-4D97-AF65-F5344CB8AC3E}">
        <p14:creationId xmlns:p14="http://schemas.microsoft.com/office/powerpoint/2010/main" val="32164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Twinkle is an aspiring filmmaker with an opportunity to direct a movie for an upcoming Film Festival. She’s thrilled about the opportunity and because it’ll bring her closer to her longtime crush Neil. When a mystery man begins emailing her, Twinkle is definitely conflicted—her feelings have started to change over the course of the summer. Told in a breezy epistolary style with  letters written to her favorite female filmmakers, to Twinkle With Love will make your YA readers smile from beginning to end.</a:t>
            </a:r>
          </a:p>
        </p:txBody>
      </p:sp>
      <p:sp>
        <p:nvSpPr>
          <p:cNvPr id="4" name="Slide Number Placeholder 3"/>
          <p:cNvSpPr>
            <a:spLocks noGrp="1"/>
          </p:cNvSpPr>
          <p:nvPr>
            <p:ph type="sldNum" sz="quarter" idx="10"/>
          </p:nvPr>
        </p:nvSpPr>
        <p:spPr/>
        <p:txBody>
          <a:bodyPr/>
          <a:lstStyle/>
          <a:p>
            <a:fld id="{7AE4A2D1-D5F9-4D5F-8130-5CE68B3BD2DB}" type="slidenum">
              <a:rPr lang="en-US" smtClean="0"/>
              <a:t>14</a:t>
            </a:fld>
            <a:endParaRPr lang="en-US"/>
          </a:p>
        </p:txBody>
      </p:sp>
    </p:spTree>
    <p:extLst>
      <p:ext uri="{BB962C8B-B14F-4D97-AF65-F5344CB8AC3E}">
        <p14:creationId xmlns:p14="http://schemas.microsoft.com/office/powerpoint/2010/main" val="358232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Daisy Winters is a sixteen year old from Florida with red hair and a retail job. She also has a perfect older sister who’s basically engaged to the crown prince of Scotland. When she joins her sister across the pond, she’s caught between two Scottish boys trying alternately trying to make her press ready or make scandals. But Daisy might just change all the rules to suit herself.</a:t>
            </a:r>
          </a:p>
        </p:txBody>
      </p:sp>
      <p:sp>
        <p:nvSpPr>
          <p:cNvPr id="4" name="Slide Number Placeholder 3"/>
          <p:cNvSpPr>
            <a:spLocks noGrp="1"/>
          </p:cNvSpPr>
          <p:nvPr>
            <p:ph type="sldNum" sz="quarter" idx="10"/>
          </p:nvPr>
        </p:nvSpPr>
        <p:spPr/>
        <p:txBody>
          <a:bodyPr/>
          <a:lstStyle/>
          <a:p>
            <a:fld id="{7AE4A2D1-D5F9-4D5F-8130-5CE68B3BD2DB}" type="slidenum">
              <a:rPr lang="en-US" smtClean="0"/>
              <a:t>15</a:t>
            </a:fld>
            <a:endParaRPr lang="en-US"/>
          </a:p>
        </p:txBody>
      </p:sp>
    </p:spTree>
    <p:extLst>
      <p:ext uri="{BB962C8B-B14F-4D97-AF65-F5344CB8AC3E}">
        <p14:creationId xmlns:p14="http://schemas.microsoft.com/office/powerpoint/2010/main" val="379958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Rielle</a:t>
            </a:r>
            <a:r>
              <a:rPr lang="en-US" dirty="0"/>
              <a:t> and Eliana live a thousand years apart. </a:t>
            </a:r>
            <a:r>
              <a:rPr lang="en-US" dirty="0" err="1"/>
              <a:t>Rielle</a:t>
            </a:r>
            <a:r>
              <a:rPr lang="en-US" dirty="0"/>
              <a:t> is filled with magic and must prove her worth. Eliana is a bounty hunter just trying to survive. As their stories unfold, they end up in a cosmic war that spans millennia and their stories intersect in shocking ways. This start of a planned trilogy is perfect for your epic fantasy fans.</a:t>
            </a:r>
          </a:p>
        </p:txBody>
      </p:sp>
      <p:sp>
        <p:nvSpPr>
          <p:cNvPr id="4" name="Slide Number Placeholder 3"/>
          <p:cNvSpPr>
            <a:spLocks noGrp="1"/>
          </p:cNvSpPr>
          <p:nvPr>
            <p:ph type="sldNum" sz="quarter" idx="10"/>
          </p:nvPr>
        </p:nvSpPr>
        <p:spPr/>
        <p:txBody>
          <a:bodyPr/>
          <a:lstStyle/>
          <a:p>
            <a:fld id="{7AE4A2D1-D5F9-4D5F-8130-5CE68B3BD2DB}" type="slidenum">
              <a:rPr lang="en-US" smtClean="0"/>
              <a:t>16</a:t>
            </a:fld>
            <a:endParaRPr lang="en-US"/>
          </a:p>
        </p:txBody>
      </p:sp>
    </p:spTree>
    <p:extLst>
      <p:ext uri="{BB962C8B-B14F-4D97-AF65-F5344CB8AC3E}">
        <p14:creationId xmlns:p14="http://schemas.microsoft.com/office/powerpoint/2010/main" val="401810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Carson is getting ready for his senior year of high school and is ready to make his mark on the reservation and off—by winning the Battle of the Bands. A small thing like a lack of an actual band won’t get in his way. Maggi has just moved back to the reservation with her family and she’s looking to make some big changes, too. Carson and Maggi and their friend Lewis handle big changes, lots of music, and first love in this novel by Native Author </a:t>
            </a:r>
            <a:r>
              <a:rPr lang="en-US" dirty="0" err="1"/>
              <a:t>Gansworth</a:t>
            </a:r>
            <a:r>
              <a:rPr lang="en-US" dirty="0"/>
              <a:t>.</a:t>
            </a:r>
          </a:p>
        </p:txBody>
      </p:sp>
      <p:sp>
        <p:nvSpPr>
          <p:cNvPr id="4" name="Slide Number Placeholder 3"/>
          <p:cNvSpPr>
            <a:spLocks noGrp="1"/>
          </p:cNvSpPr>
          <p:nvPr>
            <p:ph type="sldNum" sz="quarter" idx="10"/>
          </p:nvPr>
        </p:nvSpPr>
        <p:spPr/>
        <p:txBody>
          <a:bodyPr/>
          <a:lstStyle/>
          <a:p>
            <a:fld id="{7AE4A2D1-D5F9-4D5F-8130-5CE68B3BD2DB}" type="slidenum">
              <a:rPr lang="en-US" smtClean="0"/>
              <a:t>17</a:t>
            </a:fld>
            <a:endParaRPr lang="en-US"/>
          </a:p>
        </p:txBody>
      </p:sp>
    </p:spTree>
    <p:extLst>
      <p:ext uri="{BB962C8B-B14F-4D97-AF65-F5344CB8AC3E}">
        <p14:creationId xmlns:p14="http://schemas.microsoft.com/office/powerpoint/2010/main" val="423436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jetpack is fun! You can: take it to show and tell, visit your Nana, and even give your principal a ride! Join an inventive rabbit as he and his brother put their jetpacks to good use.</a:t>
            </a:r>
          </a:p>
        </p:txBody>
      </p:sp>
      <p:sp>
        <p:nvSpPr>
          <p:cNvPr id="4" name="Slide Number Placeholder 3"/>
          <p:cNvSpPr>
            <a:spLocks noGrp="1"/>
          </p:cNvSpPr>
          <p:nvPr>
            <p:ph type="sldNum" sz="quarter" idx="10"/>
          </p:nvPr>
        </p:nvSpPr>
        <p:spPr/>
        <p:txBody>
          <a:bodyPr/>
          <a:lstStyle/>
          <a:p>
            <a:fld id="{7AE4A2D1-D5F9-4D5F-8130-5CE68B3BD2DB}" type="slidenum">
              <a:rPr lang="en-US" smtClean="0"/>
              <a:t>4</a:t>
            </a:fld>
            <a:endParaRPr lang="en-US"/>
          </a:p>
        </p:txBody>
      </p:sp>
    </p:spTree>
    <p:extLst>
      <p:ext uri="{BB962C8B-B14F-4D97-AF65-F5344CB8AC3E}">
        <p14:creationId xmlns:p14="http://schemas.microsoft.com/office/powerpoint/2010/main" val="150231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Kaylee loves pranks and she’s great at them—she’s even pranked Santa! But then she decides to take on the Tooth Fairy: a prankster extraordinaire! It starts with one small prank and then Kaylee and the Tooth Fairy find themselves in an ever-escalating prank war! Who is the Queen of the pranks? Will the two ever see eye to eye and decide to share the crown? This fun picture book is written by the coauthor of the bestselling Dork Diaries and will have your younger readers giggling at the prank escapades!</a:t>
            </a:r>
          </a:p>
        </p:txBody>
      </p:sp>
      <p:sp>
        <p:nvSpPr>
          <p:cNvPr id="4" name="Slide Number Placeholder 3"/>
          <p:cNvSpPr>
            <a:spLocks noGrp="1"/>
          </p:cNvSpPr>
          <p:nvPr>
            <p:ph type="sldNum" sz="quarter" idx="10"/>
          </p:nvPr>
        </p:nvSpPr>
        <p:spPr/>
        <p:txBody>
          <a:bodyPr/>
          <a:lstStyle/>
          <a:p>
            <a:fld id="{7AE4A2D1-D5F9-4D5F-8130-5CE68B3BD2DB}" type="slidenum">
              <a:rPr lang="en-US" smtClean="0"/>
              <a:t>5</a:t>
            </a:fld>
            <a:endParaRPr lang="en-US"/>
          </a:p>
        </p:txBody>
      </p:sp>
    </p:spTree>
    <p:extLst>
      <p:ext uri="{BB962C8B-B14F-4D97-AF65-F5344CB8AC3E}">
        <p14:creationId xmlns:p14="http://schemas.microsoft.com/office/powerpoint/2010/main" val="238089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punk-rock loving kid loves to express himself in unique ways. But he’s different from other people and sometimes that’s lonely. But it’s a big world and sometimes we can find people who are our kind of different.</a:t>
            </a:r>
          </a:p>
        </p:txBody>
      </p:sp>
      <p:sp>
        <p:nvSpPr>
          <p:cNvPr id="4" name="Slide Number Placeholder 3"/>
          <p:cNvSpPr>
            <a:spLocks noGrp="1"/>
          </p:cNvSpPr>
          <p:nvPr>
            <p:ph type="sldNum" sz="quarter" idx="10"/>
          </p:nvPr>
        </p:nvSpPr>
        <p:spPr/>
        <p:txBody>
          <a:bodyPr/>
          <a:lstStyle/>
          <a:p>
            <a:fld id="{7AE4A2D1-D5F9-4D5F-8130-5CE68B3BD2DB}" type="slidenum">
              <a:rPr lang="en-US" smtClean="0"/>
              <a:t>6</a:t>
            </a:fld>
            <a:endParaRPr lang="en-US"/>
          </a:p>
        </p:txBody>
      </p:sp>
    </p:spTree>
    <p:extLst>
      <p:ext uri="{BB962C8B-B14F-4D97-AF65-F5344CB8AC3E}">
        <p14:creationId xmlns:p14="http://schemas.microsoft.com/office/powerpoint/2010/main" val="289764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prequel to the Newbery Medal winning  The Crossover, Josh and Jordan’s dad Chuck takes center stage. How did he become the jazz loving basketballer his sons love and look up to? Kwame Alexander is a multiple award winning author whose books are wildly popular among middle grade readers. You want this book in your collection!</a:t>
            </a:r>
          </a:p>
        </p:txBody>
      </p:sp>
      <p:sp>
        <p:nvSpPr>
          <p:cNvPr id="4" name="Slide Number Placeholder 3"/>
          <p:cNvSpPr>
            <a:spLocks noGrp="1"/>
          </p:cNvSpPr>
          <p:nvPr>
            <p:ph type="sldNum" sz="quarter" idx="10"/>
          </p:nvPr>
        </p:nvSpPr>
        <p:spPr/>
        <p:txBody>
          <a:bodyPr/>
          <a:lstStyle/>
          <a:p>
            <a:fld id="{7AE4A2D1-D5F9-4D5F-8130-5CE68B3BD2DB}" type="slidenum">
              <a:rPr lang="en-US" smtClean="0"/>
              <a:t>8</a:t>
            </a:fld>
            <a:endParaRPr lang="en-US"/>
          </a:p>
        </p:txBody>
      </p:sp>
    </p:spTree>
    <p:extLst>
      <p:ext uri="{BB962C8B-B14F-4D97-AF65-F5344CB8AC3E}">
        <p14:creationId xmlns:p14="http://schemas.microsoft.com/office/powerpoint/2010/main" val="358556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and Ben live have connected online through a Scrabble game. They have a lot in common, but they live over a thousand miles apart. But over the course of a single week, they will intersect in unexpected ways as they both struggle through their lives in middle school. Newbery Award Winner Erin Entrada Kelly takes readers on a new adventure about friendship, middle school, and scrabble.</a:t>
            </a:r>
          </a:p>
        </p:txBody>
      </p:sp>
      <p:sp>
        <p:nvSpPr>
          <p:cNvPr id="4" name="Slide Number Placeholder 3"/>
          <p:cNvSpPr>
            <a:spLocks noGrp="1"/>
          </p:cNvSpPr>
          <p:nvPr>
            <p:ph type="sldNum" sz="quarter" idx="10"/>
          </p:nvPr>
        </p:nvSpPr>
        <p:spPr/>
        <p:txBody>
          <a:bodyPr/>
          <a:lstStyle/>
          <a:p>
            <a:fld id="{7AE4A2D1-D5F9-4D5F-8130-5CE68B3BD2DB}" type="slidenum">
              <a:rPr lang="en-US" smtClean="0"/>
              <a:t>9</a:t>
            </a:fld>
            <a:endParaRPr lang="en-US"/>
          </a:p>
        </p:txBody>
      </p:sp>
    </p:spTree>
    <p:extLst>
      <p:ext uri="{BB962C8B-B14F-4D97-AF65-F5344CB8AC3E}">
        <p14:creationId xmlns:p14="http://schemas.microsoft.com/office/powerpoint/2010/main" val="404094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Haunt huntress Evangeline is studying folk magic and learning to become a monster hunter. The only thing she has to do is prove to the council that she has the heart, and that she can step into her female ancestors’ line of huntresses. But when she and her grandmother are called to NOLA to pursue an unusual case, she uncovers a secret that might change everything.</a:t>
            </a:r>
          </a:p>
        </p:txBody>
      </p:sp>
      <p:sp>
        <p:nvSpPr>
          <p:cNvPr id="4" name="Slide Number Placeholder 3"/>
          <p:cNvSpPr>
            <a:spLocks noGrp="1"/>
          </p:cNvSpPr>
          <p:nvPr>
            <p:ph type="sldNum" sz="quarter" idx="10"/>
          </p:nvPr>
        </p:nvSpPr>
        <p:spPr/>
        <p:txBody>
          <a:bodyPr/>
          <a:lstStyle/>
          <a:p>
            <a:fld id="{7AE4A2D1-D5F9-4D5F-8130-5CE68B3BD2DB}" type="slidenum">
              <a:rPr lang="en-US" smtClean="0"/>
              <a:t>10</a:t>
            </a:fld>
            <a:endParaRPr lang="en-US"/>
          </a:p>
        </p:txBody>
      </p:sp>
    </p:spTree>
    <p:extLst>
      <p:ext uri="{BB962C8B-B14F-4D97-AF65-F5344CB8AC3E}">
        <p14:creationId xmlns:p14="http://schemas.microsoft.com/office/powerpoint/2010/main" val="107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Mia Tang lives in a motel. She minds the front desk while her parents clean the rooms. But she has secrets. Like the fact that her parents hide immigrants in the empty rooms of the motel, and the owner doesn’t know. And like that she wants to be a writer, even though English isn’t her first language. It will take everything Mia has to get herself and her family through this year. With three starred reviews, this debut novel will is getting a lot of buzz and will appeal to a wide range of your young patrons.</a:t>
            </a:r>
          </a:p>
        </p:txBody>
      </p:sp>
      <p:sp>
        <p:nvSpPr>
          <p:cNvPr id="4" name="Slide Number Placeholder 3"/>
          <p:cNvSpPr>
            <a:spLocks noGrp="1"/>
          </p:cNvSpPr>
          <p:nvPr>
            <p:ph type="sldNum" sz="quarter" idx="10"/>
          </p:nvPr>
        </p:nvSpPr>
        <p:spPr/>
        <p:txBody>
          <a:bodyPr/>
          <a:lstStyle/>
          <a:p>
            <a:fld id="{7AE4A2D1-D5F9-4D5F-8130-5CE68B3BD2DB}" type="slidenum">
              <a:rPr lang="en-US" smtClean="0"/>
              <a:t>11</a:t>
            </a:fld>
            <a:endParaRPr lang="en-US"/>
          </a:p>
        </p:txBody>
      </p:sp>
    </p:spTree>
    <p:extLst>
      <p:ext uri="{BB962C8B-B14F-4D97-AF65-F5344CB8AC3E}">
        <p14:creationId xmlns:p14="http://schemas.microsoft.com/office/powerpoint/2010/main" val="77055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 was born right before the bodies of the dead on Civil War battlefields rose. Now Native and black children must learn to fight the zombies and even being the daughter of a wealthy white woman can’t save Jane from that. She’s almost finished her training and ready to return home when families around Baltimore start to go missing and she’s caught up in the middle of a conspiracy that might cost her life. This one got a huge amount of pre-publication buzz and ended up on the NYT bestsellers list, so your patrons may already be excited for it!</a:t>
            </a:r>
          </a:p>
        </p:txBody>
      </p:sp>
      <p:sp>
        <p:nvSpPr>
          <p:cNvPr id="4" name="Slide Number Placeholder 3"/>
          <p:cNvSpPr>
            <a:spLocks noGrp="1"/>
          </p:cNvSpPr>
          <p:nvPr>
            <p:ph type="sldNum" sz="quarter" idx="10"/>
          </p:nvPr>
        </p:nvSpPr>
        <p:spPr/>
        <p:txBody>
          <a:bodyPr/>
          <a:lstStyle/>
          <a:p>
            <a:fld id="{7AE4A2D1-D5F9-4D5F-8130-5CE68B3BD2DB}" type="slidenum">
              <a:rPr lang="en-US" smtClean="0"/>
              <a:t>13</a:t>
            </a:fld>
            <a:endParaRPr lang="en-US"/>
          </a:p>
        </p:txBody>
      </p:sp>
    </p:spTree>
    <p:extLst>
      <p:ext uri="{BB962C8B-B14F-4D97-AF65-F5344CB8AC3E}">
        <p14:creationId xmlns:p14="http://schemas.microsoft.com/office/powerpoint/2010/main" val="358955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5/4/2018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5/4/2018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5/4/2018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5/4/2018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5/4/2018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watkins@mlc.lib.ms.u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1DF5-D4E5-4A65-9B05-BB82A55726BC}"/>
              </a:ext>
            </a:extLst>
          </p:cNvPr>
          <p:cNvSpPr>
            <a:spLocks noGrp="1"/>
          </p:cNvSpPr>
          <p:nvPr>
            <p:ph type="ctrTitle"/>
          </p:nvPr>
        </p:nvSpPr>
        <p:spPr/>
        <p:txBody>
          <a:bodyPr/>
          <a:lstStyle/>
          <a:p>
            <a:r>
              <a:rPr lang="en-US" dirty="0"/>
              <a:t>Youth Titles You May Have Missed</a:t>
            </a:r>
          </a:p>
        </p:txBody>
      </p:sp>
      <p:sp>
        <p:nvSpPr>
          <p:cNvPr id="3" name="Subtitle 2">
            <a:extLst>
              <a:ext uri="{FF2B5EF4-FFF2-40B4-BE49-F238E27FC236}">
                <a16:creationId xmlns:a16="http://schemas.microsoft.com/office/drawing/2014/main" id="{78DA11C8-CCAF-48F4-8781-21B9095F0BEC}"/>
              </a:ext>
            </a:extLst>
          </p:cNvPr>
          <p:cNvSpPr>
            <a:spLocks noGrp="1"/>
          </p:cNvSpPr>
          <p:nvPr>
            <p:ph type="subTitle" idx="1"/>
          </p:nvPr>
        </p:nvSpPr>
        <p:spPr/>
        <p:txBody>
          <a:bodyPr>
            <a:normAutofit fontScale="92500" lnSpcReduction="10000"/>
          </a:bodyPr>
          <a:lstStyle/>
          <a:p>
            <a:r>
              <a:rPr lang="en-US" dirty="0"/>
              <a:t>May 2018</a:t>
            </a:r>
          </a:p>
          <a:p>
            <a:r>
              <a:rPr lang="en-US" dirty="0"/>
              <a:t>Mississippi Library Commission</a:t>
            </a:r>
          </a:p>
        </p:txBody>
      </p:sp>
    </p:spTree>
    <p:extLst>
      <p:ext uri="{BB962C8B-B14F-4D97-AF65-F5344CB8AC3E}">
        <p14:creationId xmlns:p14="http://schemas.microsoft.com/office/powerpoint/2010/main" val="320479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64D4-31E7-4618-938B-ECBE7B394F97}"/>
              </a:ext>
            </a:extLst>
          </p:cNvPr>
          <p:cNvSpPr>
            <a:spLocks noGrp="1"/>
          </p:cNvSpPr>
          <p:nvPr>
            <p:ph type="title"/>
          </p:nvPr>
        </p:nvSpPr>
        <p:spPr/>
        <p:txBody>
          <a:bodyPr>
            <a:noAutofit/>
          </a:bodyPr>
          <a:lstStyle/>
          <a:p>
            <a:r>
              <a:rPr lang="en-US" sz="4000" dirty="0"/>
              <a:t>Evangeline of the Bayou by Jan Eldredge, with illustrations by Joseph </a:t>
            </a:r>
            <a:r>
              <a:rPr lang="en-US" sz="4000" dirty="0" err="1"/>
              <a:t>Kuefler</a:t>
            </a:r>
            <a:endParaRPr lang="en-US" sz="4000" dirty="0"/>
          </a:p>
        </p:txBody>
      </p:sp>
      <p:pic>
        <p:nvPicPr>
          <p:cNvPr id="5" name="Content Placeholder 4">
            <a:extLst>
              <a:ext uri="{FF2B5EF4-FFF2-40B4-BE49-F238E27FC236}">
                <a16:creationId xmlns:a16="http://schemas.microsoft.com/office/drawing/2014/main" id="{77931B86-40C7-4879-9D87-36B38E304F38}"/>
              </a:ext>
            </a:extLst>
          </p:cNvPr>
          <p:cNvPicPr>
            <a:picLocks noGrp="1" noChangeAspect="1"/>
          </p:cNvPicPr>
          <p:nvPr>
            <p:ph idx="1"/>
          </p:nvPr>
        </p:nvPicPr>
        <p:blipFill>
          <a:blip r:embed="rId3"/>
          <a:stretch>
            <a:fillRect/>
          </a:stretch>
        </p:blipFill>
        <p:spPr>
          <a:xfrm>
            <a:off x="1251678" y="1874517"/>
            <a:ext cx="2528114" cy="3594100"/>
          </a:xfrm>
        </p:spPr>
      </p:pic>
      <p:sp>
        <p:nvSpPr>
          <p:cNvPr id="3" name="TextBox 2">
            <a:extLst>
              <a:ext uri="{FF2B5EF4-FFF2-40B4-BE49-F238E27FC236}">
                <a16:creationId xmlns:a16="http://schemas.microsoft.com/office/drawing/2014/main" id="{98038055-5832-46D4-A80D-F2A58B2972F1}"/>
              </a:ext>
            </a:extLst>
          </p:cNvPr>
          <p:cNvSpPr txBox="1"/>
          <p:nvPr/>
        </p:nvSpPr>
        <p:spPr>
          <a:xfrm>
            <a:off x="4702628" y="2932903"/>
            <a:ext cx="6204857" cy="1477328"/>
          </a:xfrm>
          <a:prstGeom prst="rect">
            <a:avLst/>
          </a:prstGeom>
          <a:noFill/>
        </p:spPr>
        <p:txBody>
          <a:bodyPr wrap="square" rtlCol="0">
            <a:spAutoFit/>
          </a:bodyPr>
          <a:lstStyle/>
          <a:p>
            <a:r>
              <a:rPr lang="en-US" dirty="0"/>
              <a:t>“First-time author Eldredge delivers a finely tuned tale that integrates humor and suspense, light mythology, and magic. “ – Booklist</a:t>
            </a:r>
          </a:p>
          <a:p>
            <a:endParaRPr lang="en-US" dirty="0"/>
          </a:p>
          <a:p>
            <a:endParaRPr lang="en-US" dirty="0"/>
          </a:p>
        </p:txBody>
      </p:sp>
    </p:spTree>
    <p:extLst>
      <p:ext uri="{BB962C8B-B14F-4D97-AF65-F5344CB8AC3E}">
        <p14:creationId xmlns:p14="http://schemas.microsoft.com/office/powerpoint/2010/main" val="196339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D417-2BA5-439A-8D8B-6B36876D100F}"/>
              </a:ext>
            </a:extLst>
          </p:cNvPr>
          <p:cNvSpPr>
            <a:spLocks noGrp="1"/>
          </p:cNvSpPr>
          <p:nvPr>
            <p:ph type="title"/>
          </p:nvPr>
        </p:nvSpPr>
        <p:spPr/>
        <p:txBody>
          <a:bodyPr/>
          <a:lstStyle/>
          <a:p>
            <a:r>
              <a:rPr lang="en-US" dirty="0"/>
              <a:t>Front Desk by Kelly Yang</a:t>
            </a:r>
          </a:p>
        </p:txBody>
      </p:sp>
      <p:pic>
        <p:nvPicPr>
          <p:cNvPr id="5" name="Content Placeholder 4">
            <a:extLst>
              <a:ext uri="{FF2B5EF4-FFF2-40B4-BE49-F238E27FC236}">
                <a16:creationId xmlns:a16="http://schemas.microsoft.com/office/drawing/2014/main" id="{A5E9303A-4F4B-45AC-BE53-4DBDB3E8E069}"/>
              </a:ext>
            </a:extLst>
          </p:cNvPr>
          <p:cNvPicPr>
            <a:picLocks noGrp="1" noChangeAspect="1"/>
          </p:cNvPicPr>
          <p:nvPr>
            <p:ph idx="1"/>
          </p:nvPr>
        </p:nvPicPr>
        <p:blipFill>
          <a:blip r:embed="rId3"/>
          <a:stretch>
            <a:fillRect/>
          </a:stretch>
        </p:blipFill>
        <p:spPr>
          <a:xfrm>
            <a:off x="9035431" y="2197916"/>
            <a:ext cx="2394569" cy="3594100"/>
          </a:xfrm>
        </p:spPr>
      </p:pic>
      <p:sp>
        <p:nvSpPr>
          <p:cNvPr id="6" name="TextBox 5">
            <a:extLst>
              <a:ext uri="{FF2B5EF4-FFF2-40B4-BE49-F238E27FC236}">
                <a16:creationId xmlns:a16="http://schemas.microsoft.com/office/drawing/2014/main" id="{DC71EE40-B852-4AED-85C1-34A33D9A63BA}"/>
              </a:ext>
            </a:extLst>
          </p:cNvPr>
          <p:cNvSpPr txBox="1"/>
          <p:nvPr/>
        </p:nvSpPr>
        <p:spPr>
          <a:xfrm>
            <a:off x="1515012" y="3117803"/>
            <a:ext cx="6417578" cy="1754326"/>
          </a:xfrm>
          <a:prstGeom prst="rect">
            <a:avLst/>
          </a:prstGeom>
          <a:noFill/>
        </p:spPr>
        <p:txBody>
          <a:bodyPr wrap="square" rtlCol="0">
            <a:spAutoFit/>
          </a:bodyPr>
          <a:lstStyle/>
          <a:p>
            <a:r>
              <a:rPr lang="en-US" dirty="0"/>
              <a:t>“Many readers will recognize themselves or their neighbors in these pages.” – </a:t>
            </a:r>
            <a:r>
              <a:rPr lang="en-US" dirty="0" err="1"/>
              <a:t>Kirkus</a:t>
            </a:r>
            <a:endParaRPr lang="en-US" dirty="0"/>
          </a:p>
          <a:p>
            <a:endParaRPr lang="en-US" dirty="0"/>
          </a:p>
          <a:p>
            <a:r>
              <a:rPr lang="en-US" dirty="0"/>
              <a:t>“A swiftly moving plot and a winsome protagonist make this a first purchase for any collection, especially where realistic fiction is in demand.” – School Library Journal, starred review</a:t>
            </a:r>
          </a:p>
        </p:txBody>
      </p:sp>
    </p:spTree>
    <p:extLst>
      <p:ext uri="{BB962C8B-B14F-4D97-AF65-F5344CB8AC3E}">
        <p14:creationId xmlns:p14="http://schemas.microsoft.com/office/powerpoint/2010/main" val="119111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9520D-7DF0-40A3-BEA0-0BFEEDDD33EB}"/>
              </a:ext>
            </a:extLst>
          </p:cNvPr>
          <p:cNvSpPr>
            <a:spLocks noGrp="1"/>
          </p:cNvSpPr>
          <p:nvPr>
            <p:ph type="title"/>
          </p:nvPr>
        </p:nvSpPr>
        <p:spPr/>
        <p:txBody>
          <a:bodyPr/>
          <a:lstStyle/>
          <a:p>
            <a:r>
              <a:rPr lang="en-US" dirty="0"/>
              <a:t>Young Adult</a:t>
            </a:r>
          </a:p>
        </p:txBody>
      </p:sp>
      <p:sp>
        <p:nvSpPr>
          <p:cNvPr id="5" name="Text Placeholder 4">
            <a:extLst>
              <a:ext uri="{FF2B5EF4-FFF2-40B4-BE49-F238E27FC236}">
                <a16:creationId xmlns:a16="http://schemas.microsoft.com/office/drawing/2014/main" id="{CC35265F-4EAD-4006-89C6-15E1F0EE0F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633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B46C5-395A-4CF1-A282-B9CF33630BB3}"/>
              </a:ext>
            </a:extLst>
          </p:cNvPr>
          <p:cNvSpPr>
            <a:spLocks noGrp="1"/>
          </p:cNvSpPr>
          <p:nvPr>
            <p:ph type="title"/>
          </p:nvPr>
        </p:nvSpPr>
        <p:spPr/>
        <p:txBody>
          <a:bodyPr/>
          <a:lstStyle/>
          <a:p>
            <a:r>
              <a:rPr lang="en-US" dirty="0"/>
              <a:t>Dread Nation by Justina Ireland</a:t>
            </a:r>
          </a:p>
        </p:txBody>
      </p:sp>
      <p:pic>
        <p:nvPicPr>
          <p:cNvPr id="7" name="Content Placeholder 6">
            <a:extLst>
              <a:ext uri="{FF2B5EF4-FFF2-40B4-BE49-F238E27FC236}">
                <a16:creationId xmlns:a16="http://schemas.microsoft.com/office/drawing/2014/main" id="{86A64A37-0CD0-41ED-A67B-924DF2CA4A14}"/>
              </a:ext>
            </a:extLst>
          </p:cNvPr>
          <p:cNvPicPr>
            <a:picLocks noGrp="1" noChangeAspect="1"/>
          </p:cNvPicPr>
          <p:nvPr>
            <p:ph idx="1"/>
          </p:nvPr>
        </p:nvPicPr>
        <p:blipFill>
          <a:blip r:embed="rId3"/>
          <a:stretch>
            <a:fillRect/>
          </a:stretch>
        </p:blipFill>
        <p:spPr>
          <a:xfrm>
            <a:off x="1251678" y="1874517"/>
            <a:ext cx="2377743" cy="3594100"/>
          </a:xfrm>
        </p:spPr>
      </p:pic>
      <p:sp>
        <p:nvSpPr>
          <p:cNvPr id="8" name="TextBox 7">
            <a:extLst>
              <a:ext uri="{FF2B5EF4-FFF2-40B4-BE49-F238E27FC236}">
                <a16:creationId xmlns:a16="http://schemas.microsoft.com/office/drawing/2014/main" id="{AF8775E6-D38E-42D0-B2CA-9AEFDD149855}"/>
              </a:ext>
            </a:extLst>
          </p:cNvPr>
          <p:cNvSpPr txBox="1"/>
          <p:nvPr/>
        </p:nvSpPr>
        <p:spPr>
          <a:xfrm>
            <a:off x="4303552" y="2139193"/>
            <a:ext cx="6786694" cy="3970318"/>
          </a:xfrm>
          <a:prstGeom prst="rect">
            <a:avLst/>
          </a:prstGeom>
          <a:noFill/>
        </p:spPr>
        <p:txBody>
          <a:bodyPr wrap="square" rtlCol="0">
            <a:spAutoFit/>
          </a:bodyPr>
          <a:lstStyle/>
          <a:p>
            <a:r>
              <a:rPr lang="en-US" dirty="0"/>
              <a:t>“ A perfect blend of horrors real and imagined, perfect for public and school libraries and fans of </a:t>
            </a:r>
            <a:r>
              <a:rPr lang="en-US" i="1" dirty="0"/>
              <a:t>The Walking Dead</a:t>
            </a:r>
            <a:r>
              <a:rPr lang="en-US" dirty="0"/>
              <a:t>.” – School Library Journal</a:t>
            </a:r>
          </a:p>
          <a:p>
            <a:endParaRPr lang="en-US" dirty="0"/>
          </a:p>
          <a:p>
            <a:r>
              <a:rPr lang="en-US" dirty="0"/>
              <a:t>“Mounting peril creates a pulse-pounding pace, hurtling readers toward a nail-biting conclusion that inspires and will leave them apprehensive about what’s to come.” – Publishers Weekly</a:t>
            </a:r>
          </a:p>
          <a:p>
            <a:endParaRPr lang="en-US" dirty="0"/>
          </a:p>
          <a:p>
            <a:r>
              <a:rPr lang="en-US" dirty="0"/>
              <a:t>“With a shrewd, scythe-wielding protagonist of color, Dread Nation is an exciting must-read” – </a:t>
            </a:r>
            <a:r>
              <a:rPr lang="en-US" dirty="0" err="1"/>
              <a:t>Kirkus</a:t>
            </a:r>
            <a:endParaRPr lang="en-US" dirty="0"/>
          </a:p>
          <a:p>
            <a:endParaRPr lang="en-US" dirty="0"/>
          </a:p>
          <a:p>
            <a:r>
              <a:rPr lang="en-US" dirty="0"/>
              <a:t>“This will take readers on a breathless ride from beginning to end.” – Booklist </a:t>
            </a:r>
          </a:p>
          <a:p>
            <a:endParaRPr lang="en-US" dirty="0"/>
          </a:p>
          <a:p>
            <a:r>
              <a:rPr lang="en-US" dirty="0"/>
              <a:t>New York Times Bestseller!</a:t>
            </a:r>
          </a:p>
        </p:txBody>
      </p:sp>
    </p:spTree>
    <p:extLst>
      <p:ext uri="{BB962C8B-B14F-4D97-AF65-F5344CB8AC3E}">
        <p14:creationId xmlns:p14="http://schemas.microsoft.com/office/powerpoint/2010/main" val="61105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2A94-EADE-434D-9968-DD3FD075AD6D}"/>
              </a:ext>
            </a:extLst>
          </p:cNvPr>
          <p:cNvSpPr>
            <a:spLocks noGrp="1"/>
          </p:cNvSpPr>
          <p:nvPr>
            <p:ph type="title"/>
          </p:nvPr>
        </p:nvSpPr>
        <p:spPr/>
        <p:txBody>
          <a:bodyPr/>
          <a:lstStyle/>
          <a:p>
            <a:r>
              <a:rPr lang="en-US" dirty="0"/>
              <a:t>From Twinkle, With Love by Sandhya Menon</a:t>
            </a:r>
          </a:p>
        </p:txBody>
      </p:sp>
      <p:pic>
        <p:nvPicPr>
          <p:cNvPr id="6" name="Content Placeholder 5">
            <a:extLst>
              <a:ext uri="{FF2B5EF4-FFF2-40B4-BE49-F238E27FC236}">
                <a16:creationId xmlns:a16="http://schemas.microsoft.com/office/drawing/2014/main" id="{A0B881BF-BE67-4664-A9FD-588AA51580DA}"/>
              </a:ext>
            </a:extLst>
          </p:cNvPr>
          <p:cNvPicPr>
            <a:picLocks noGrp="1" noChangeAspect="1"/>
          </p:cNvPicPr>
          <p:nvPr>
            <p:ph idx="1"/>
          </p:nvPr>
        </p:nvPicPr>
        <p:blipFill>
          <a:blip r:embed="rId3"/>
          <a:stretch>
            <a:fillRect/>
          </a:stretch>
        </p:blipFill>
        <p:spPr>
          <a:xfrm>
            <a:off x="9038736" y="1874517"/>
            <a:ext cx="2391264" cy="3594100"/>
          </a:xfrm>
          <a:prstGeom prst="rect">
            <a:avLst/>
          </a:prstGeom>
        </p:spPr>
      </p:pic>
      <p:sp>
        <p:nvSpPr>
          <p:cNvPr id="7" name="TextBox 6">
            <a:extLst>
              <a:ext uri="{FF2B5EF4-FFF2-40B4-BE49-F238E27FC236}">
                <a16:creationId xmlns:a16="http://schemas.microsoft.com/office/drawing/2014/main" id="{ADFEB0A2-DF9E-4EB4-B77D-7D2C2E98E547}"/>
              </a:ext>
            </a:extLst>
          </p:cNvPr>
          <p:cNvSpPr txBox="1"/>
          <p:nvPr/>
        </p:nvSpPr>
        <p:spPr>
          <a:xfrm>
            <a:off x="1502229" y="2394856"/>
            <a:ext cx="6977742" cy="2308324"/>
          </a:xfrm>
          <a:prstGeom prst="rect">
            <a:avLst/>
          </a:prstGeom>
          <a:noFill/>
        </p:spPr>
        <p:txBody>
          <a:bodyPr wrap="square" rtlCol="0">
            <a:spAutoFit/>
          </a:bodyPr>
          <a:lstStyle/>
          <a:p>
            <a:r>
              <a:rPr lang="en-US" dirty="0"/>
              <a:t>“…The teen voice is pitch-perfect, and Menon navigates through Twinkle’s missteps and reparations with aplomb. A charming addition to the rom-com canon.” – Booklist, starred review</a:t>
            </a:r>
          </a:p>
          <a:p>
            <a:endParaRPr lang="en-US" dirty="0"/>
          </a:p>
          <a:p>
            <a:r>
              <a:rPr lang="en-US" dirty="0"/>
              <a:t>“Twinkle's relatable quandaries and her worthy professional aspirations give Menon's heroine solid appeal.” – Publishers Weekly</a:t>
            </a:r>
          </a:p>
          <a:p>
            <a:endParaRPr lang="en-US" dirty="0"/>
          </a:p>
          <a:p>
            <a:r>
              <a:rPr lang="en-US" dirty="0"/>
              <a:t>“A sweet, smart gem for most readers.” – School Library Journal</a:t>
            </a:r>
          </a:p>
        </p:txBody>
      </p:sp>
    </p:spTree>
    <p:extLst>
      <p:ext uri="{BB962C8B-B14F-4D97-AF65-F5344CB8AC3E}">
        <p14:creationId xmlns:p14="http://schemas.microsoft.com/office/powerpoint/2010/main" val="413738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A10-A083-47BD-BDD3-DD3F60EBBD77}"/>
              </a:ext>
            </a:extLst>
          </p:cNvPr>
          <p:cNvSpPr>
            <a:spLocks noGrp="1"/>
          </p:cNvSpPr>
          <p:nvPr>
            <p:ph type="title"/>
          </p:nvPr>
        </p:nvSpPr>
        <p:spPr/>
        <p:txBody>
          <a:bodyPr/>
          <a:lstStyle/>
          <a:p>
            <a:r>
              <a:rPr lang="en-US" dirty="0"/>
              <a:t>Royals by Rachel Hawkins</a:t>
            </a:r>
          </a:p>
        </p:txBody>
      </p:sp>
      <p:pic>
        <p:nvPicPr>
          <p:cNvPr id="5" name="Content Placeholder 4">
            <a:extLst>
              <a:ext uri="{FF2B5EF4-FFF2-40B4-BE49-F238E27FC236}">
                <a16:creationId xmlns:a16="http://schemas.microsoft.com/office/drawing/2014/main" id="{6899D157-2005-46CE-A181-EE5EDE40DF48}"/>
              </a:ext>
            </a:extLst>
          </p:cNvPr>
          <p:cNvPicPr>
            <a:picLocks noGrp="1" noChangeAspect="1"/>
          </p:cNvPicPr>
          <p:nvPr>
            <p:ph idx="1"/>
          </p:nvPr>
        </p:nvPicPr>
        <p:blipFill>
          <a:blip r:embed="rId3"/>
          <a:stretch>
            <a:fillRect/>
          </a:stretch>
        </p:blipFill>
        <p:spPr>
          <a:xfrm>
            <a:off x="1251678" y="1874517"/>
            <a:ext cx="2379294" cy="3594100"/>
          </a:xfrm>
        </p:spPr>
      </p:pic>
      <p:sp>
        <p:nvSpPr>
          <p:cNvPr id="6" name="TextBox 5">
            <a:extLst>
              <a:ext uri="{FF2B5EF4-FFF2-40B4-BE49-F238E27FC236}">
                <a16:creationId xmlns:a16="http://schemas.microsoft.com/office/drawing/2014/main" id="{9940F906-67D1-4AF7-972B-B3B0EC0DF532}"/>
              </a:ext>
            </a:extLst>
          </p:cNvPr>
          <p:cNvSpPr txBox="1"/>
          <p:nvPr/>
        </p:nvSpPr>
        <p:spPr>
          <a:xfrm>
            <a:off x="4047544" y="2794404"/>
            <a:ext cx="6648549" cy="1754326"/>
          </a:xfrm>
          <a:prstGeom prst="rect">
            <a:avLst/>
          </a:prstGeom>
          <a:noFill/>
        </p:spPr>
        <p:txBody>
          <a:bodyPr wrap="square" rtlCol="0">
            <a:spAutoFit/>
          </a:bodyPr>
          <a:lstStyle/>
          <a:p>
            <a:r>
              <a:rPr lang="en-US" dirty="0"/>
              <a:t>“Hawkins</a:t>
            </a:r>
            <a:r>
              <a:rPr lang="en-US" b="1" dirty="0"/>
              <a:t> </a:t>
            </a:r>
            <a:r>
              <a:rPr lang="en-US" dirty="0"/>
              <a:t>maintains an appealing sense of humor throughout, while introducing enough conflict to drive the romantic narrative forward.” – Publishers Weekly</a:t>
            </a:r>
          </a:p>
          <a:p>
            <a:endParaRPr lang="en-US" dirty="0"/>
          </a:p>
          <a:p>
            <a:r>
              <a:rPr lang="en-US" dirty="0"/>
              <a:t>“A hilarious romp through a larger-than-life royal family fable.” - </a:t>
            </a:r>
            <a:r>
              <a:rPr lang="en-US" dirty="0" err="1"/>
              <a:t>Kirkus</a:t>
            </a:r>
            <a:endParaRPr lang="en-US" dirty="0"/>
          </a:p>
        </p:txBody>
      </p:sp>
    </p:spTree>
    <p:extLst>
      <p:ext uri="{BB962C8B-B14F-4D97-AF65-F5344CB8AC3E}">
        <p14:creationId xmlns:p14="http://schemas.microsoft.com/office/powerpoint/2010/main" val="117155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0404-14ED-4A43-88B9-2E68BBC7BAAE}"/>
              </a:ext>
            </a:extLst>
          </p:cNvPr>
          <p:cNvSpPr>
            <a:spLocks noGrp="1"/>
          </p:cNvSpPr>
          <p:nvPr>
            <p:ph type="title"/>
          </p:nvPr>
        </p:nvSpPr>
        <p:spPr/>
        <p:txBody>
          <a:bodyPr/>
          <a:lstStyle/>
          <a:p>
            <a:r>
              <a:rPr lang="en-US" dirty="0" err="1"/>
              <a:t>Furyborn</a:t>
            </a:r>
            <a:r>
              <a:rPr lang="en-US" dirty="0"/>
              <a:t> by Claire Legrand</a:t>
            </a:r>
          </a:p>
        </p:txBody>
      </p:sp>
      <p:pic>
        <p:nvPicPr>
          <p:cNvPr id="5" name="Content Placeholder 4">
            <a:extLst>
              <a:ext uri="{FF2B5EF4-FFF2-40B4-BE49-F238E27FC236}">
                <a16:creationId xmlns:a16="http://schemas.microsoft.com/office/drawing/2014/main" id="{A22A2AFC-153C-4AAA-914A-9D5E395DA04C}"/>
              </a:ext>
            </a:extLst>
          </p:cNvPr>
          <p:cNvPicPr>
            <a:picLocks noGrp="1" noChangeAspect="1"/>
          </p:cNvPicPr>
          <p:nvPr>
            <p:ph idx="1"/>
          </p:nvPr>
        </p:nvPicPr>
        <p:blipFill>
          <a:blip r:embed="rId3"/>
          <a:stretch>
            <a:fillRect/>
          </a:stretch>
        </p:blipFill>
        <p:spPr>
          <a:xfrm>
            <a:off x="9031412" y="1874517"/>
            <a:ext cx="2398588" cy="3594100"/>
          </a:xfrm>
        </p:spPr>
      </p:pic>
      <p:sp>
        <p:nvSpPr>
          <p:cNvPr id="3" name="TextBox 2">
            <a:extLst>
              <a:ext uri="{FF2B5EF4-FFF2-40B4-BE49-F238E27FC236}">
                <a16:creationId xmlns:a16="http://schemas.microsoft.com/office/drawing/2014/main" id="{80C9943D-6052-424C-8EE6-8E08ACF2EB4C}"/>
              </a:ext>
            </a:extLst>
          </p:cNvPr>
          <p:cNvSpPr txBox="1"/>
          <p:nvPr/>
        </p:nvSpPr>
        <p:spPr>
          <a:xfrm>
            <a:off x="1443606" y="2517405"/>
            <a:ext cx="6593746" cy="2308324"/>
          </a:xfrm>
          <a:prstGeom prst="rect">
            <a:avLst/>
          </a:prstGeom>
          <a:noFill/>
        </p:spPr>
        <p:txBody>
          <a:bodyPr wrap="square" rtlCol="0">
            <a:spAutoFit/>
          </a:bodyPr>
          <a:lstStyle/>
          <a:p>
            <a:r>
              <a:rPr lang="en-US" dirty="0"/>
              <a:t>“ A good choice where </a:t>
            </a:r>
            <a:r>
              <a:rPr lang="en-US" i="1" dirty="0" err="1"/>
              <a:t>Graceling</a:t>
            </a:r>
            <a:r>
              <a:rPr lang="en-US" dirty="0"/>
              <a:t> by Kristin </a:t>
            </a:r>
            <a:r>
              <a:rPr lang="en-US" dirty="0" err="1"/>
              <a:t>Cashore</a:t>
            </a:r>
            <a:r>
              <a:rPr lang="en-US" dirty="0"/>
              <a:t> and Kate Elliott's </a:t>
            </a:r>
            <a:r>
              <a:rPr lang="en-US" i="1" dirty="0"/>
              <a:t>Court of Fives</a:t>
            </a:r>
            <a:r>
              <a:rPr lang="en-US" dirty="0"/>
              <a:t> are popular.” – School Library Journal</a:t>
            </a:r>
          </a:p>
          <a:p>
            <a:endParaRPr lang="en-US" dirty="0"/>
          </a:p>
          <a:p>
            <a:r>
              <a:rPr lang="en-US" dirty="0"/>
              <a:t>“Legrand excels at world building, deftly integrating the religion and history of this imaginary world into a dark yet rousing adventure story that combines passion and danger at every turn.” – Booklist</a:t>
            </a:r>
          </a:p>
          <a:p>
            <a:endParaRPr lang="en-US" dirty="0"/>
          </a:p>
          <a:p>
            <a:endParaRPr lang="en-US" dirty="0"/>
          </a:p>
        </p:txBody>
      </p:sp>
    </p:spTree>
    <p:extLst>
      <p:ext uri="{BB962C8B-B14F-4D97-AF65-F5344CB8AC3E}">
        <p14:creationId xmlns:p14="http://schemas.microsoft.com/office/powerpoint/2010/main" val="407101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361E-82FA-41B1-AE45-F2B4ECE25EE4}"/>
              </a:ext>
            </a:extLst>
          </p:cNvPr>
          <p:cNvSpPr>
            <a:spLocks noGrp="1"/>
          </p:cNvSpPr>
          <p:nvPr>
            <p:ph type="title"/>
          </p:nvPr>
        </p:nvSpPr>
        <p:spPr/>
        <p:txBody>
          <a:bodyPr/>
          <a:lstStyle/>
          <a:p>
            <a:r>
              <a:rPr lang="en-US" dirty="0"/>
              <a:t>Give Me Some Truth by Eric </a:t>
            </a:r>
            <a:r>
              <a:rPr lang="en-US" dirty="0" err="1"/>
              <a:t>Gansworth</a:t>
            </a:r>
            <a:endParaRPr lang="en-US" dirty="0"/>
          </a:p>
        </p:txBody>
      </p:sp>
      <p:pic>
        <p:nvPicPr>
          <p:cNvPr id="5" name="Content Placeholder 4">
            <a:extLst>
              <a:ext uri="{FF2B5EF4-FFF2-40B4-BE49-F238E27FC236}">
                <a16:creationId xmlns:a16="http://schemas.microsoft.com/office/drawing/2014/main" id="{B3DE9991-FD87-49B6-BB7E-98C2606D2E9F}"/>
              </a:ext>
            </a:extLst>
          </p:cNvPr>
          <p:cNvPicPr>
            <a:picLocks noGrp="1" noChangeAspect="1"/>
          </p:cNvPicPr>
          <p:nvPr>
            <p:ph idx="1"/>
          </p:nvPr>
        </p:nvPicPr>
        <p:blipFill>
          <a:blip r:embed="rId3"/>
          <a:stretch>
            <a:fillRect/>
          </a:stretch>
        </p:blipFill>
        <p:spPr>
          <a:xfrm>
            <a:off x="1251678" y="2381694"/>
            <a:ext cx="2378096" cy="3594100"/>
          </a:xfrm>
        </p:spPr>
      </p:pic>
      <p:sp>
        <p:nvSpPr>
          <p:cNvPr id="3" name="TextBox 2">
            <a:extLst>
              <a:ext uri="{FF2B5EF4-FFF2-40B4-BE49-F238E27FC236}">
                <a16:creationId xmlns:a16="http://schemas.microsoft.com/office/drawing/2014/main" id="{87891D07-48AE-49E9-9669-CA00097285EC}"/>
              </a:ext>
            </a:extLst>
          </p:cNvPr>
          <p:cNvSpPr txBox="1"/>
          <p:nvPr/>
        </p:nvSpPr>
        <p:spPr>
          <a:xfrm>
            <a:off x="4256613" y="3077561"/>
            <a:ext cx="6241409" cy="1754326"/>
          </a:xfrm>
          <a:prstGeom prst="rect">
            <a:avLst/>
          </a:prstGeom>
          <a:noFill/>
        </p:spPr>
        <p:txBody>
          <a:bodyPr wrap="square" rtlCol="0">
            <a:spAutoFit/>
          </a:bodyPr>
          <a:lstStyle/>
          <a:p>
            <a:r>
              <a:rPr lang="en-US" dirty="0"/>
              <a:t>“His characters are rich, well developed, and will stay with readers for a long time.” – School Library Journal</a:t>
            </a:r>
          </a:p>
          <a:p>
            <a:endParaRPr lang="en-US" dirty="0"/>
          </a:p>
          <a:p>
            <a:r>
              <a:rPr lang="en-US" dirty="0"/>
              <a:t>“</a:t>
            </a:r>
            <a:r>
              <a:rPr lang="en-US" dirty="0" err="1"/>
              <a:t>Gansworth</a:t>
            </a:r>
            <a:r>
              <a:rPr lang="en-US" dirty="0"/>
              <a:t> vividly captures the difficulties of reservation life and showcases his thoughtful protagonists' multidimensional interests and </a:t>
            </a:r>
            <a:r>
              <a:rPr lang="en-US" dirty="0" err="1"/>
              <a:t>farreaching</a:t>
            </a:r>
            <a:r>
              <a:rPr lang="en-US" dirty="0"/>
              <a:t> aspirations.” – Publisher’s Weekly</a:t>
            </a:r>
          </a:p>
        </p:txBody>
      </p:sp>
    </p:spTree>
    <p:extLst>
      <p:ext uri="{BB962C8B-B14F-4D97-AF65-F5344CB8AC3E}">
        <p14:creationId xmlns:p14="http://schemas.microsoft.com/office/powerpoint/2010/main" val="220769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0405DA-03C1-4DA0-8F9E-C1F9B5DCCD34}"/>
              </a:ext>
            </a:extLst>
          </p:cNvPr>
          <p:cNvSpPr>
            <a:spLocks noGrp="1"/>
          </p:cNvSpPr>
          <p:nvPr>
            <p:ph type="title"/>
          </p:nvPr>
        </p:nvSpPr>
        <p:spPr/>
        <p:txBody>
          <a:bodyPr/>
          <a:lstStyle/>
          <a:p>
            <a:r>
              <a:rPr lang="en-US" dirty="0"/>
              <a:t>Ally Watkins</a:t>
            </a:r>
          </a:p>
        </p:txBody>
      </p:sp>
      <p:sp>
        <p:nvSpPr>
          <p:cNvPr id="5" name="Text Placeholder 4">
            <a:extLst>
              <a:ext uri="{FF2B5EF4-FFF2-40B4-BE49-F238E27FC236}">
                <a16:creationId xmlns:a16="http://schemas.microsoft.com/office/drawing/2014/main" id="{94149390-4545-42F3-A729-1F0EBA4C65CA}"/>
              </a:ext>
            </a:extLst>
          </p:cNvPr>
          <p:cNvSpPr>
            <a:spLocks noGrp="1"/>
          </p:cNvSpPr>
          <p:nvPr>
            <p:ph type="body" idx="1"/>
          </p:nvPr>
        </p:nvSpPr>
        <p:spPr/>
        <p:txBody>
          <a:bodyPr/>
          <a:lstStyle/>
          <a:p>
            <a:r>
              <a:rPr lang="en-US" dirty="0">
                <a:hlinkClick r:id="rId2"/>
              </a:rPr>
              <a:t>awatkins@mlc.lib.ms.us</a:t>
            </a:r>
            <a:r>
              <a:rPr lang="en-US" dirty="0"/>
              <a:t> </a:t>
            </a:r>
          </a:p>
        </p:txBody>
      </p:sp>
    </p:spTree>
    <p:extLst>
      <p:ext uri="{BB962C8B-B14F-4D97-AF65-F5344CB8AC3E}">
        <p14:creationId xmlns:p14="http://schemas.microsoft.com/office/powerpoint/2010/main" val="332690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E8430-A4B7-4C87-97A5-DF4F54C97BED}"/>
              </a:ext>
            </a:extLst>
          </p:cNvPr>
          <p:cNvSpPr>
            <a:spLocks noGrp="1"/>
          </p:cNvSpPr>
          <p:nvPr>
            <p:ph type="title"/>
          </p:nvPr>
        </p:nvSpPr>
        <p:spPr/>
        <p:txBody>
          <a:bodyPr/>
          <a:lstStyle/>
          <a:p>
            <a:r>
              <a:rPr lang="en-US" dirty="0"/>
              <a:t>Picture Books</a:t>
            </a:r>
          </a:p>
        </p:txBody>
      </p:sp>
      <p:sp>
        <p:nvSpPr>
          <p:cNvPr id="5" name="Text Placeholder 4">
            <a:extLst>
              <a:ext uri="{FF2B5EF4-FFF2-40B4-BE49-F238E27FC236}">
                <a16:creationId xmlns:a16="http://schemas.microsoft.com/office/drawing/2014/main" id="{2CA3B608-43C8-4625-91C9-97E8C8F3FA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797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B87A4-AE1D-4019-A79F-4FB289C42306}"/>
              </a:ext>
            </a:extLst>
          </p:cNvPr>
          <p:cNvSpPr>
            <a:spLocks noGrp="1"/>
          </p:cNvSpPr>
          <p:nvPr>
            <p:ph type="title"/>
          </p:nvPr>
        </p:nvSpPr>
        <p:spPr/>
        <p:txBody>
          <a:bodyPr>
            <a:noAutofit/>
          </a:bodyPr>
          <a:lstStyle/>
          <a:p>
            <a:r>
              <a:rPr lang="en-US" sz="4000" dirty="0"/>
              <a:t>Misunderstood Shark by </a:t>
            </a:r>
            <a:r>
              <a:rPr lang="en-US" sz="4000" dirty="0" err="1"/>
              <a:t>Ame</a:t>
            </a:r>
            <a:r>
              <a:rPr lang="en-US" sz="4000" dirty="0"/>
              <a:t> </a:t>
            </a:r>
            <a:r>
              <a:rPr lang="en-US" sz="4000" dirty="0" err="1"/>
              <a:t>Dyckman</a:t>
            </a:r>
            <a:r>
              <a:rPr lang="en-US" sz="4000" dirty="0"/>
              <a:t>, illustrated by Scott </a:t>
            </a:r>
            <a:r>
              <a:rPr lang="en-US" sz="4000" dirty="0" err="1"/>
              <a:t>Magoon</a:t>
            </a:r>
            <a:endParaRPr lang="en-US" sz="4000" dirty="0"/>
          </a:p>
        </p:txBody>
      </p:sp>
      <p:pic>
        <p:nvPicPr>
          <p:cNvPr id="11" name="Content Placeholder 10">
            <a:extLst>
              <a:ext uri="{FF2B5EF4-FFF2-40B4-BE49-F238E27FC236}">
                <a16:creationId xmlns:a16="http://schemas.microsoft.com/office/drawing/2014/main" id="{8404F72A-0FC7-48A2-972D-CDE7B1D3BD0D}"/>
              </a:ext>
            </a:extLst>
          </p:cNvPr>
          <p:cNvPicPr>
            <a:picLocks noGrp="1" noChangeAspect="1"/>
          </p:cNvPicPr>
          <p:nvPr>
            <p:ph idx="1"/>
          </p:nvPr>
        </p:nvPicPr>
        <p:blipFill>
          <a:blip r:embed="rId3"/>
          <a:stretch>
            <a:fillRect/>
          </a:stretch>
        </p:blipFill>
        <p:spPr>
          <a:xfrm>
            <a:off x="1251678" y="1874517"/>
            <a:ext cx="2875280" cy="3594100"/>
          </a:xfrm>
        </p:spPr>
      </p:pic>
      <p:sp>
        <p:nvSpPr>
          <p:cNvPr id="12" name="TextBox 11">
            <a:extLst>
              <a:ext uri="{FF2B5EF4-FFF2-40B4-BE49-F238E27FC236}">
                <a16:creationId xmlns:a16="http://schemas.microsoft.com/office/drawing/2014/main" id="{B85C52D4-61AD-44D0-8682-9CB369165B07}"/>
              </a:ext>
            </a:extLst>
          </p:cNvPr>
          <p:cNvSpPr txBox="1"/>
          <p:nvPr/>
        </p:nvSpPr>
        <p:spPr>
          <a:xfrm>
            <a:off x="4514220" y="2794404"/>
            <a:ext cx="6528517" cy="1754326"/>
          </a:xfrm>
          <a:prstGeom prst="rect">
            <a:avLst/>
          </a:prstGeom>
          <a:noFill/>
        </p:spPr>
        <p:txBody>
          <a:bodyPr wrap="square" rtlCol="0">
            <a:spAutoFit/>
          </a:bodyPr>
          <a:lstStyle/>
          <a:p>
            <a:r>
              <a:rPr lang="en-US" dirty="0"/>
              <a:t>“The playful typography used for </a:t>
            </a:r>
            <a:r>
              <a:rPr lang="en-US" dirty="0" err="1"/>
              <a:t>Dyckman’s</a:t>
            </a:r>
            <a:r>
              <a:rPr lang="en-US" dirty="0"/>
              <a:t> rapid-fire dialogue makes her blooper-reel humor even funnier.” – Publishers Weekly</a:t>
            </a:r>
          </a:p>
          <a:p>
            <a:endParaRPr lang="en-US" dirty="0"/>
          </a:p>
          <a:p>
            <a:r>
              <a:rPr lang="en-US" dirty="0"/>
              <a:t>“</a:t>
            </a:r>
            <a:r>
              <a:rPr lang="en-US" dirty="0" err="1"/>
              <a:t>Magoon's</a:t>
            </a:r>
            <a:r>
              <a:rPr lang="en-US" dirty="0"/>
              <a:t> flair for underwater illustration also allows a shark's redemption and his prey's suspicion to both live on the page” - </a:t>
            </a:r>
            <a:r>
              <a:rPr lang="en-US" dirty="0" err="1"/>
              <a:t>Kirkus</a:t>
            </a:r>
            <a:endParaRPr lang="en-US" dirty="0"/>
          </a:p>
        </p:txBody>
      </p:sp>
    </p:spTree>
    <p:extLst>
      <p:ext uri="{BB962C8B-B14F-4D97-AF65-F5344CB8AC3E}">
        <p14:creationId xmlns:p14="http://schemas.microsoft.com/office/powerpoint/2010/main" val="141530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871A-47C6-4F17-A264-B1121AAB2FC4}"/>
              </a:ext>
            </a:extLst>
          </p:cNvPr>
          <p:cNvSpPr>
            <a:spLocks noGrp="1"/>
          </p:cNvSpPr>
          <p:nvPr>
            <p:ph type="title"/>
          </p:nvPr>
        </p:nvSpPr>
        <p:spPr/>
        <p:txBody>
          <a:bodyPr>
            <a:noAutofit/>
          </a:bodyPr>
          <a:lstStyle/>
          <a:p>
            <a:r>
              <a:rPr lang="en-US" sz="4000" dirty="0"/>
              <a:t>If You Had a Jetpack by Lisl H. </a:t>
            </a:r>
            <a:r>
              <a:rPr lang="en-US" sz="4000" dirty="0" err="1"/>
              <a:t>Detlefsen</a:t>
            </a:r>
            <a:r>
              <a:rPr lang="en-US" sz="4000" dirty="0"/>
              <a:t>, Illustrated by Linzie Hunter</a:t>
            </a:r>
          </a:p>
        </p:txBody>
      </p:sp>
      <p:pic>
        <p:nvPicPr>
          <p:cNvPr id="5" name="Content Placeholder 4">
            <a:extLst>
              <a:ext uri="{FF2B5EF4-FFF2-40B4-BE49-F238E27FC236}">
                <a16:creationId xmlns:a16="http://schemas.microsoft.com/office/drawing/2014/main" id="{529B8E36-6805-425D-9823-585889810569}"/>
              </a:ext>
            </a:extLst>
          </p:cNvPr>
          <p:cNvPicPr>
            <a:picLocks noGrp="1" noChangeAspect="1"/>
          </p:cNvPicPr>
          <p:nvPr>
            <p:ph idx="1"/>
          </p:nvPr>
        </p:nvPicPr>
        <p:blipFill>
          <a:blip r:embed="rId3"/>
          <a:stretch>
            <a:fillRect/>
          </a:stretch>
        </p:blipFill>
        <p:spPr>
          <a:xfrm>
            <a:off x="8626270" y="1874517"/>
            <a:ext cx="2803730" cy="3594100"/>
          </a:xfrm>
        </p:spPr>
      </p:pic>
      <p:sp>
        <p:nvSpPr>
          <p:cNvPr id="6" name="TextBox 5">
            <a:extLst>
              <a:ext uri="{FF2B5EF4-FFF2-40B4-BE49-F238E27FC236}">
                <a16:creationId xmlns:a16="http://schemas.microsoft.com/office/drawing/2014/main" id="{BF82E6BB-FA9C-4AE4-A8C9-6831CDD5D0EB}"/>
              </a:ext>
            </a:extLst>
          </p:cNvPr>
          <p:cNvSpPr txBox="1"/>
          <p:nvPr/>
        </p:nvSpPr>
        <p:spPr>
          <a:xfrm>
            <a:off x="1631559" y="2517405"/>
            <a:ext cx="6090407" cy="2308324"/>
          </a:xfrm>
          <a:prstGeom prst="rect">
            <a:avLst/>
          </a:prstGeom>
          <a:noFill/>
        </p:spPr>
        <p:txBody>
          <a:bodyPr wrap="square" rtlCol="0">
            <a:spAutoFit/>
          </a:bodyPr>
          <a:lstStyle/>
          <a:p>
            <a:r>
              <a:rPr lang="en-US" dirty="0"/>
              <a:t>“An energetic, crowd-pleasing read-aloud that can be revisited again and again” – School Library Journal</a:t>
            </a:r>
          </a:p>
          <a:p>
            <a:endParaRPr lang="en-US" dirty="0"/>
          </a:p>
          <a:p>
            <a:r>
              <a:rPr lang="en-US" dirty="0"/>
              <a:t>“This vivid picture book will leave kids longing for jetpacks, while taking off on their own flights of fancy” – Booklist</a:t>
            </a:r>
          </a:p>
          <a:p>
            <a:endParaRPr lang="en-US" dirty="0"/>
          </a:p>
          <a:p>
            <a:r>
              <a:rPr lang="en-US" dirty="0"/>
              <a:t>“Brightly colored animal characters and pages full of movement fit the playful tone and the theme of imagination.” - </a:t>
            </a:r>
            <a:r>
              <a:rPr lang="en-US" dirty="0" err="1"/>
              <a:t>Kirkus</a:t>
            </a:r>
            <a:endParaRPr lang="en-US" dirty="0"/>
          </a:p>
        </p:txBody>
      </p:sp>
    </p:spTree>
    <p:extLst>
      <p:ext uri="{BB962C8B-B14F-4D97-AF65-F5344CB8AC3E}">
        <p14:creationId xmlns:p14="http://schemas.microsoft.com/office/powerpoint/2010/main" val="153759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A85B-5637-44D0-8564-2940BD5C62A2}"/>
              </a:ext>
            </a:extLst>
          </p:cNvPr>
          <p:cNvSpPr>
            <a:spLocks noGrp="1"/>
          </p:cNvSpPr>
          <p:nvPr>
            <p:ph type="title"/>
          </p:nvPr>
        </p:nvSpPr>
        <p:spPr/>
        <p:txBody>
          <a:bodyPr>
            <a:noAutofit/>
          </a:bodyPr>
          <a:lstStyle/>
          <a:p>
            <a:r>
              <a:rPr lang="en-US" sz="3600" dirty="0"/>
              <a:t>How to Trick the Tooth Fairy by Erin Danielle Russell, illustrated by Jennifer Hansen </a:t>
            </a:r>
            <a:r>
              <a:rPr lang="en-US" sz="3600" dirty="0" err="1"/>
              <a:t>Rolli</a:t>
            </a:r>
            <a:endParaRPr lang="en-US" sz="3600" dirty="0"/>
          </a:p>
        </p:txBody>
      </p:sp>
      <p:pic>
        <p:nvPicPr>
          <p:cNvPr id="5" name="Content Placeholder 4">
            <a:extLst>
              <a:ext uri="{FF2B5EF4-FFF2-40B4-BE49-F238E27FC236}">
                <a16:creationId xmlns:a16="http://schemas.microsoft.com/office/drawing/2014/main" id="{4FAE299C-1427-4AB4-8D3B-115EF9E56619}"/>
              </a:ext>
            </a:extLst>
          </p:cNvPr>
          <p:cNvPicPr>
            <a:picLocks noGrp="1" noChangeAspect="1"/>
          </p:cNvPicPr>
          <p:nvPr>
            <p:ph idx="1"/>
          </p:nvPr>
        </p:nvPicPr>
        <p:blipFill>
          <a:blip r:embed="rId3"/>
          <a:stretch>
            <a:fillRect/>
          </a:stretch>
        </p:blipFill>
        <p:spPr>
          <a:xfrm>
            <a:off x="1251678" y="1874517"/>
            <a:ext cx="4377660" cy="3594100"/>
          </a:xfrm>
        </p:spPr>
      </p:pic>
      <p:sp>
        <p:nvSpPr>
          <p:cNvPr id="6" name="TextBox 5">
            <a:extLst>
              <a:ext uri="{FF2B5EF4-FFF2-40B4-BE49-F238E27FC236}">
                <a16:creationId xmlns:a16="http://schemas.microsoft.com/office/drawing/2014/main" id="{C40E4085-0606-44BE-8500-0F47EAACCDB9}"/>
              </a:ext>
            </a:extLst>
          </p:cNvPr>
          <p:cNvSpPr txBox="1"/>
          <p:nvPr/>
        </p:nvSpPr>
        <p:spPr>
          <a:xfrm>
            <a:off x="6156107" y="2794404"/>
            <a:ext cx="5273893" cy="1754326"/>
          </a:xfrm>
          <a:prstGeom prst="rect">
            <a:avLst/>
          </a:prstGeom>
          <a:noFill/>
        </p:spPr>
        <p:txBody>
          <a:bodyPr wrap="square" rtlCol="0">
            <a:spAutoFit/>
          </a:bodyPr>
          <a:lstStyle/>
          <a:p>
            <a:r>
              <a:rPr lang="en-US" dirty="0"/>
              <a:t>“The illustrations are endearing and expressive.” – </a:t>
            </a:r>
            <a:r>
              <a:rPr lang="en-US" dirty="0" err="1"/>
              <a:t>Kirkus</a:t>
            </a:r>
            <a:endParaRPr lang="en-US" dirty="0"/>
          </a:p>
          <a:p>
            <a:endParaRPr lang="en-US" dirty="0"/>
          </a:p>
          <a:p>
            <a:r>
              <a:rPr lang="en-US" dirty="0"/>
              <a:t>“</a:t>
            </a:r>
            <a:r>
              <a:rPr lang="en-US" dirty="0" err="1"/>
              <a:t>Rolli</a:t>
            </a:r>
            <a:r>
              <a:rPr lang="en-US" dirty="0"/>
              <a:t> humorously amplifies the escalating chaos in digitally enhanced, candy-hued watercolors.” – Publishers Weekly</a:t>
            </a:r>
          </a:p>
        </p:txBody>
      </p:sp>
    </p:spTree>
    <p:extLst>
      <p:ext uri="{BB962C8B-B14F-4D97-AF65-F5344CB8AC3E}">
        <p14:creationId xmlns:p14="http://schemas.microsoft.com/office/powerpoint/2010/main" val="142361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ACC4-B0ED-448B-9762-58F9B6250925}"/>
              </a:ext>
            </a:extLst>
          </p:cNvPr>
          <p:cNvSpPr>
            <a:spLocks noGrp="1"/>
          </p:cNvSpPr>
          <p:nvPr>
            <p:ph type="title"/>
          </p:nvPr>
        </p:nvSpPr>
        <p:spPr/>
        <p:txBody>
          <a:bodyPr/>
          <a:lstStyle/>
          <a:p>
            <a:r>
              <a:rPr lang="en-US" dirty="0"/>
              <a:t>One of a Kind by Chris Gorman</a:t>
            </a:r>
          </a:p>
        </p:txBody>
      </p:sp>
      <p:pic>
        <p:nvPicPr>
          <p:cNvPr id="5" name="Content Placeholder 4">
            <a:extLst>
              <a:ext uri="{FF2B5EF4-FFF2-40B4-BE49-F238E27FC236}">
                <a16:creationId xmlns:a16="http://schemas.microsoft.com/office/drawing/2014/main" id="{87150216-3C1F-4F05-8D69-ED7E0A829228}"/>
              </a:ext>
            </a:extLst>
          </p:cNvPr>
          <p:cNvPicPr>
            <a:picLocks noGrp="1" noChangeAspect="1"/>
          </p:cNvPicPr>
          <p:nvPr>
            <p:ph idx="1"/>
          </p:nvPr>
        </p:nvPicPr>
        <p:blipFill>
          <a:blip r:embed="rId3"/>
          <a:stretch>
            <a:fillRect/>
          </a:stretch>
        </p:blipFill>
        <p:spPr>
          <a:xfrm>
            <a:off x="6849318" y="1874517"/>
            <a:ext cx="4580682" cy="3682870"/>
          </a:xfrm>
        </p:spPr>
      </p:pic>
      <p:sp>
        <p:nvSpPr>
          <p:cNvPr id="3" name="TextBox 2">
            <a:extLst>
              <a:ext uri="{FF2B5EF4-FFF2-40B4-BE49-F238E27FC236}">
                <a16:creationId xmlns:a16="http://schemas.microsoft.com/office/drawing/2014/main" id="{A3EA80B5-262D-4316-98E8-47DF9403D462}"/>
              </a:ext>
            </a:extLst>
          </p:cNvPr>
          <p:cNvSpPr txBox="1"/>
          <p:nvPr/>
        </p:nvSpPr>
        <p:spPr>
          <a:xfrm>
            <a:off x="1497798" y="3254287"/>
            <a:ext cx="5105401" cy="923330"/>
          </a:xfrm>
          <a:prstGeom prst="rect">
            <a:avLst/>
          </a:prstGeom>
          <a:noFill/>
        </p:spPr>
        <p:txBody>
          <a:bodyPr wrap="square" rtlCol="0">
            <a:spAutoFit/>
          </a:bodyPr>
          <a:lstStyle/>
          <a:p>
            <a:r>
              <a:rPr lang="en-US" dirty="0"/>
              <a:t>“Readers whose unconventional tastes are at odds with the authorities will enjoy his energy and self-assurance.” – Publishers Weekly</a:t>
            </a:r>
          </a:p>
        </p:txBody>
      </p:sp>
    </p:spTree>
    <p:extLst>
      <p:ext uri="{BB962C8B-B14F-4D97-AF65-F5344CB8AC3E}">
        <p14:creationId xmlns:p14="http://schemas.microsoft.com/office/powerpoint/2010/main" val="221572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556EF-67D7-4320-B308-2FF34428E0AF}"/>
              </a:ext>
            </a:extLst>
          </p:cNvPr>
          <p:cNvSpPr>
            <a:spLocks noGrp="1"/>
          </p:cNvSpPr>
          <p:nvPr>
            <p:ph type="title"/>
          </p:nvPr>
        </p:nvSpPr>
        <p:spPr/>
        <p:txBody>
          <a:bodyPr/>
          <a:lstStyle/>
          <a:p>
            <a:r>
              <a:rPr lang="en-US" dirty="0"/>
              <a:t>Middle Grade</a:t>
            </a:r>
          </a:p>
        </p:txBody>
      </p:sp>
      <p:sp>
        <p:nvSpPr>
          <p:cNvPr id="5" name="Text Placeholder 4">
            <a:extLst>
              <a:ext uri="{FF2B5EF4-FFF2-40B4-BE49-F238E27FC236}">
                <a16:creationId xmlns:a16="http://schemas.microsoft.com/office/drawing/2014/main" id="{37031437-C149-4FD8-B8D7-BBFC34E66D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339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5424B-0D61-411C-A646-9DEEEA167BE1}"/>
              </a:ext>
            </a:extLst>
          </p:cNvPr>
          <p:cNvSpPr>
            <a:spLocks noGrp="1"/>
          </p:cNvSpPr>
          <p:nvPr>
            <p:ph type="title"/>
          </p:nvPr>
        </p:nvSpPr>
        <p:spPr/>
        <p:txBody>
          <a:bodyPr/>
          <a:lstStyle/>
          <a:p>
            <a:r>
              <a:rPr lang="en-US" dirty="0"/>
              <a:t>Rebound by Kwame Alexander</a:t>
            </a:r>
          </a:p>
        </p:txBody>
      </p:sp>
      <p:pic>
        <p:nvPicPr>
          <p:cNvPr id="7" name="Content Placeholder 6">
            <a:extLst>
              <a:ext uri="{FF2B5EF4-FFF2-40B4-BE49-F238E27FC236}">
                <a16:creationId xmlns:a16="http://schemas.microsoft.com/office/drawing/2014/main" id="{EF7A98DF-B9ED-4F00-87BC-028CBC13CF38}"/>
              </a:ext>
            </a:extLst>
          </p:cNvPr>
          <p:cNvPicPr>
            <a:picLocks noGrp="1" noChangeAspect="1"/>
          </p:cNvPicPr>
          <p:nvPr>
            <p:ph idx="1"/>
          </p:nvPr>
        </p:nvPicPr>
        <p:blipFill>
          <a:blip r:embed="rId3"/>
          <a:stretch>
            <a:fillRect/>
          </a:stretch>
        </p:blipFill>
        <p:spPr>
          <a:xfrm>
            <a:off x="1251678" y="1874517"/>
            <a:ext cx="2384062" cy="3594100"/>
          </a:xfrm>
        </p:spPr>
      </p:pic>
      <p:sp>
        <p:nvSpPr>
          <p:cNvPr id="8" name="TextBox 7">
            <a:extLst>
              <a:ext uri="{FF2B5EF4-FFF2-40B4-BE49-F238E27FC236}">
                <a16:creationId xmlns:a16="http://schemas.microsoft.com/office/drawing/2014/main" id="{B63D45C1-DD5E-4E31-8871-73C745CB49F1}"/>
              </a:ext>
            </a:extLst>
          </p:cNvPr>
          <p:cNvSpPr txBox="1"/>
          <p:nvPr/>
        </p:nvSpPr>
        <p:spPr>
          <a:xfrm>
            <a:off x="4108108" y="2932903"/>
            <a:ext cx="5993835" cy="2031325"/>
          </a:xfrm>
          <a:prstGeom prst="rect">
            <a:avLst/>
          </a:prstGeom>
          <a:noFill/>
        </p:spPr>
        <p:txBody>
          <a:bodyPr wrap="square" rtlCol="0">
            <a:spAutoFit/>
          </a:bodyPr>
          <a:lstStyle/>
          <a:p>
            <a:r>
              <a:rPr lang="en-US" dirty="0"/>
              <a:t>“An eminently satisfying story of family, recovery, and growing into manhood.” – </a:t>
            </a:r>
            <a:r>
              <a:rPr lang="en-US" dirty="0" err="1"/>
              <a:t>Kirkus</a:t>
            </a:r>
            <a:endParaRPr lang="en-US" dirty="0"/>
          </a:p>
          <a:p>
            <a:endParaRPr lang="en-US" dirty="0"/>
          </a:p>
          <a:p>
            <a:r>
              <a:rPr lang="en-US" dirty="0"/>
              <a:t>“Librarians who delighted at </a:t>
            </a:r>
            <a:r>
              <a:rPr lang="en-US" i="1" dirty="0"/>
              <a:t>Crossover’</a:t>
            </a:r>
            <a:r>
              <a:rPr lang="en-US" dirty="0"/>
              <a:t>s popularity will be thrilled with this pitch-perfect follow-up.” – Booklist</a:t>
            </a:r>
          </a:p>
          <a:p>
            <a:endParaRPr lang="en-US" dirty="0"/>
          </a:p>
          <a:p>
            <a:r>
              <a:rPr lang="en-US" dirty="0"/>
              <a:t>New York Times Bestseller!</a:t>
            </a:r>
          </a:p>
        </p:txBody>
      </p:sp>
    </p:spTree>
    <p:extLst>
      <p:ext uri="{BB962C8B-B14F-4D97-AF65-F5344CB8AC3E}">
        <p14:creationId xmlns:p14="http://schemas.microsoft.com/office/powerpoint/2010/main" val="44554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424-8154-4F51-B15B-5E7E1309029A}"/>
              </a:ext>
            </a:extLst>
          </p:cNvPr>
          <p:cNvSpPr>
            <a:spLocks noGrp="1"/>
          </p:cNvSpPr>
          <p:nvPr>
            <p:ph type="title"/>
          </p:nvPr>
        </p:nvSpPr>
        <p:spPr/>
        <p:txBody>
          <a:bodyPr/>
          <a:lstStyle/>
          <a:p>
            <a:r>
              <a:rPr lang="en-US" dirty="0"/>
              <a:t>You Go First by Erin Entrada Kelly</a:t>
            </a:r>
          </a:p>
        </p:txBody>
      </p:sp>
      <p:pic>
        <p:nvPicPr>
          <p:cNvPr id="5" name="Content Placeholder 4">
            <a:extLst>
              <a:ext uri="{FF2B5EF4-FFF2-40B4-BE49-F238E27FC236}">
                <a16:creationId xmlns:a16="http://schemas.microsoft.com/office/drawing/2014/main" id="{89E52FF9-57DB-4D1E-87C1-0087998EF1D6}"/>
              </a:ext>
            </a:extLst>
          </p:cNvPr>
          <p:cNvPicPr>
            <a:picLocks noGrp="1" noChangeAspect="1"/>
          </p:cNvPicPr>
          <p:nvPr>
            <p:ph idx="1"/>
          </p:nvPr>
        </p:nvPicPr>
        <p:blipFill>
          <a:blip r:embed="rId3"/>
          <a:stretch>
            <a:fillRect/>
          </a:stretch>
        </p:blipFill>
        <p:spPr>
          <a:xfrm>
            <a:off x="9051771" y="1874517"/>
            <a:ext cx="2378229" cy="3594100"/>
          </a:xfrm>
        </p:spPr>
      </p:pic>
      <p:sp>
        <p:nvSpPr>
          <p:cNvPr id="6" name="TextBox 5">
            <a:extLst>
              <a:ext uri="{FF2B5EF4-FFF2-40B4-BE49-F238E27FC236}">
                <a16:creationId xmlns:a16="http://schemas.microsoft.com/office/drawing/2014/main" id="{FCB0F9B5-A302-41B4-80D4-9CB877EBE3FF}"/>
              </a:ext>
            </a:extLst>
          </p:cNvPr>
          <p:cNvSpPr txBox="1"/>
          <p:nvPr/>
        </p:nvSpPr>
        <p:spPr>
          <a:xfrm>
            <a:off x="1584621" y="2240406"/>
            <a:ext cx="6455446" cy="2862322"/>
          </a:xfrm>
          <a:prstGeom prst="rect">
            <a:avLst/>
          </a:prstGeom>
          <a:noFill/>
        </p:spPr>
        <p:txBody>
          <a:bodyPr wrap="square" rtlCol="0">
            <a:spAutoFit/>
          </a:bodyPr>
          <a:lstStyle/>
          <a:p>
            <a:r>
              <a:rPr lang="en-US" dirty="0"/>
              <a:t>“A well-crafted, entertaining call for middle schoolers to find their voices and remain accountable in shaping their own social spheres – </a:t>
            </a:r>
            <a:r>
              <a:rPr lang="en-US" dirty="0" err="1"/>
              <a:t>Kirkus</a:t>
            </a:r>
            <a:endParaRPr lang="en-US" dirty="0"/>
          </a:p>
          <a:p>
            <a:endParaRPr lang="en-US" dirty="0"/>
          </a:p>
          <a:p>
            <a:r>
              <a:rPr lang="en-US" dirty="0"/>
              <a:t>“Kelly crafts an incisive portrait of friendship and resilience.” – Publishers Weekly</a:t>
            </a:r>
          </a:p>
          <a:p>
            <a:endParaRPr lang="en-US" dirty="0"/>
          </a:p>
          <a:p>
            <a:r>
              <a:rPr lang="en-US" dirty="0"/>
              <a:t>“Heartfelt and hopeful, this novel will encourage young readers to offer their hand in friendship to kids who, just like them, might be struggling.” – School Library Journal</a:t>
            </a:r>
          </a:p>
        </p:txBody>
      </p:sp>
    </p:spTree>
    <p:extLst>
      <p:ext uri="{BB962C8B-B14F-4D97-AF65-F5344CB8AC3E}">
        <p14:creationId xmlns:p14="http://schemas.microsoft.com/office/powerpoint/2010/main" val="19869764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2651</TotalTime>
  <Words>1562</Words>
  <Application>Microsoft Office PowerPoint</Application>
  <PresentationFormat>Widescreen</PresentationFormat>
  <Paragraphs>96</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Impact</vt:lpstr>
      <vt:lpstr>Badge</vt:lpstr>
      <vt:lpstr>Youth Titles You May Have Missed</vt:lpstr>
      <vt:lpstr>Picture Books</vt:lpstr>
      <vt:lpstr>Misunderstood Shark by Ame Dyckman, illustrated by Scott Magoon</vt:lpstr>
      <vt:lpstr>If You Had a Jetpack by Lisl H. Detlefsen, Illustrated by Linzie Hunter</vt:lpstr>
      <vt:lpstr>How to Trick the Tooth Fairy by Erin Danielle Russell, illustrated by Jennifer Hansen Rolli</vt:lpstr>
      <vt:lpstr>One of a Kind by Chris Gorman</vt:lpstr>
      <vt:lpstr>Middle Grade</vt:lpstr>
      <vt:lpstr>Rebound by Kwame Alexander</vt:lpstr>
      <vt:lpstr>You Go First by Erin Entrada Kelly</vt:lpstr>
      <vt:lpstr>Evangeline of the Bayou by Jan Eldredge, with illustrations by Joseph Kuefler</vt:lpstr>
      <vt:lpstr>Front Desk by Kelly Yang</vt:lpstr>
      <vt:lpstr>Young Adult</vt:lpstr>
      <vt:lpstr>Dread Nation by Justina Ireland</vt:lpstr>
      <vt:lpstr>From Twinkle, With Love by Sandhya Menon</vt:lpstr>
      <vt:lpstr>Royals by Rachel Hawkins</vt:lpstr>
      <vt:lpstr>Furyborn by Claire Legrand</vt:lpstr>
      <vt:lpstr>Give Me Some Truth by Eric Gansworth</vt:lpstr>
      <vt:lpstr>Ally Watkins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Titles You May Have Missed</dc:title>
  <dc:creator>Ally Watkins MLC</dc:creator>
  <cp:lastModifiedBy>Ally Watkins MLC</cp:lastModifiedBy>
  <cp:revision>41</cp:revision>
  <dcterms:created xsi:type="dcterms:W3CDTF">2018-03-28T14:06:03Z</dcterms:created>
  <dcterms:modified xsi:type="dcterms:W3CDTF">2018-05-04T13:28:36Z</dcterms:modified>
</cp:coreProperties>
</file>