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12192000" cy="6858000"/>
  <p:notesSz cx="7077075" cy="9363075"/>
  <p:embeddedFontLst>
    <p:embeddedFont>
      <p:font typeface="Century Gothic" panose="020B0502020202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9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9B5EF8A1-B57D-4FC5-8DDA-E5F41DAB6EAE}" type="datetimeFigureOut">
              <a:rPr lang="en-US" smtClean="0"/>
              <a:t>5/18/2017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8405B6A0-2DBE-400D-8400-DB3583D9C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33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59" cy="4213384"/>
          </a:xfrm>
          <a:prstGeom prst="rect">
            <a:avLst/>
          </a:prstGeom>
          <a:noFill/>
          <a:ln>
            <a:noFill/>
          </a:ln>
        </p:spPr>
        <p:txBody>
          <a:bodyPr lIns="93921" tIns="93921" rIns="93921" bIns="93921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59" cy="4213384"/>
          </a:xfrm>
          <a:prstGeom prst="rect">
            <a:avLst/>
          </a:prstGeom>
          <a:noFill/>
          <a:ln>
            <a:noFill/>
          </a:ln>
        </p:spPr>
        <p:txBody>
          <a:bodyPr lIns="93921" tIns="93921" rIns="93921" bIns="93921" anchor="ctr" anchorCtr="0">
            <a:noAutofit/>
          </a:bodyPr>
          <a:lstStyle/>
          <a:p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lIns="93921" tIns="93921" rIns="93921" bIns="93921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lIns="93921" tIns="93921" rIns="93921" bIns="93921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lIns="93921" tIns="93921" rIns="93921" bIns="93921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lIns="93921" tIns="93921" rIns="93921" bIns="93921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lIns="93921" tIns="93921" rIns="93921" bIns="93921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lIns="93921" tIns="93921" rIns="93921" bIns="93921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lIns="93921" tIns="93921" rIns="93921" bIns="93921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59" cy="4213384"/>
          </a:xfrm>
          <a:prstGeom prst="rect">
            <a:avLst/>
          </a:prstGeom>
          <a:noFill/>
          <a:ln>
            <a:noFill/>
          </a:ln>
        </p:spPr>
        <p:txBody>
          <a:bodyPr lIns="93921" tIns="93921" rIns="93921" bIns="93921" anchor="ctr" anchorCtr="0">
            <a:noAutofit/>
          </a:bodyPr>
          <a:lstStyle/>
          <a:p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59" cy="4213384"/>
          </a:xfrm>
          <a:prstGeom prst="rect">
            <a:avLst/>
          </a:prstGeom>
          <a:noFill/>
          <a:ln>
            <a:noFill/>
          </a:ln>
        </p:spPr>
        <p:txBody>
          <a:bodyPr lIns="93921" tIns="93921" rIns="93921" bIns="93921" anchor="ctr" anchorCtr="0">
            <a:noAutofit/>
          </a:bodyPr>
          <a:lstStyle/>
          <a:p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lIns="93921" tIns="93921" rIns="93921" bIns="93921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lIns="93921" tIns="93921" rIns="93921" bIns="93921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lIns="93921" tIns="93921" rIns="93921" bIns="93921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lIns="93921" tIns="93921" rIns="93921" bIns="93921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lIns="93921" tIns="93921" rIns="93921" bIns="93921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lIns="93921" tIns="93921" rIns="93921" bIns="93921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154954" y="1447800"/>
            <a:ext cx="8825657" cy="33295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7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154954" y="4777380"/>
            <a:ext cx="8825657" cy="8614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154955" y="4800587"/>
            <a:ext cx="8825657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2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pic" idx="2"/>
          </p:nvPr>
        </p:nvSpPr>
        <p:spPr>
          <a:xfrm>
            <a:off x="1154954" y="685800"/>
            <a:ext cx="8825657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154955" y="5367325"/>
            <a:ext cx="8825655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574800" y="1447800"/>
            <a:ext cx="7999315" cy="23233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930400" y="3771173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898295" y="971253"/>
            <a:ext cx="801912" cy="1969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9330489" y="2613786"/>
            <a:ext cx="801912" cy="19697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2200" b="0" i="0" u="none" strike="noStrike" cap="none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1154954" y="3124200"/>
            <a:ext cx="8825659" cy="16531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1154954" y="4777380"/>
            <a:ext cx="8825659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5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652462" y="2667000"/>
            <a:ext cx="2927350" cy="3589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3"/>
          </p:nvPr>
        </p:nvSpPr>
        <p:spPr>
          <a:xfrm>
            <a:off x="3883658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4"/>
          </p:nvPr>
        </p:nvSpPr>
        <p:spPr>
          <a:xfrm>
            <a:off x="3873105" y="2667000"/>
            <a:ext cx="2946793" cy="3589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2" cy="3589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110" name="Shape 110"/>
          <p:cNvCxnSpPr/>
          <p:nvPr/>
        </p:nvCxnSpPr>
        <p:spPr>
          <a:xfrm>
            <a:off x="3726142" y="2133600"/>
            <a:ext cx="0" cy="3962399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1" name="Shape 111"/>
          <p:cNvCxnSpPr/>
          <p:nvPr/>
        </p:nvCxnSpPr>
        <p:spPr>
          <a:xfrm>
            <a:off x="6962227" y="2133600"/>
            <a:ext cx="0" cy="3966881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52462" y="4250948"/>
            <a:ext cx="2940049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pic" idx="2"/>
          </p:nvPr>
        </p:nvSpPr>
        <p:spPr>
          <a:xfrm>
            <a:off x="652462" y="2209800"/>
            <a:ext cx="2940049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3"/>
          </p:nvPr>
        </p:nvSpPr>
        <p:spPr>
          <a:xfrm>
            <a:off x="652462" y="4827210"/>
            <a:ext cx="2940049" cy="659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4"/>
          </p:nvPr>
        </p:nvSpPr>
        <p:spPr>
          <a:xfrm>
            <a:off x="3889375" y="4250948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pic" idx="5"/>
          </p:nvPr>
        </p:nvSpPr>
        <p:spPr>
          <a:xfrm>
            <a:off x="3889373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6"/>
          </p:nvPr>
        </p:nvSpPr>
        <p:spPr>
          <a:xfrm>
            <a:off x="3888021" y="4827210"/>
            <a:ext cx="2934406" cy="659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7"/>
          </p:nvPr>
        </p:nvSpPr>
        <p:spPr>
          <a:xfrm>
            <a:off x="7124700" y="4250948"/>
            <a:ext cx="2932112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2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9"/>
          </p:nvPr>
        </p:nvSpPr>
        <p:spPr>
          <a:xfrm>
            <a:off x="7124575" y="4827207"/>
            <a:ext cx="2935996" cy="6591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126" name="Shape 126"/>
          <p:cNvCxnSpPr/>
          <p:nvPr/>
        </p:nvCxnSpPr>
        <p:spPr>
          <a:xfrm>
            <a:off x="3726142" y="2133600"/>
            <a:ext cx="0" cy="3962399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" name="Shape 127"/>
          <p:cNvCxnSpPr/>
          <p:nvPr/>
        </p:nvCxnSpPr>
        <p:spPr>
          <a:xfrm>
            <a:off x="6962227" y="2133600"/>
            <a:ext cx="0" cy="3966881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0" cy="89465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473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06000" marR="0" lvl="5" indent="-1615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 rot="5400000">
            <a:off x="6267450" y="2466974"/>
            <a:ext cx="5826124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 rot="5400000">
            <a:off x="1679574" y="-139698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473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06000" marR="0" lvl="5" indent="-1615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473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06000" marR="0" lvl="5" indent="-1615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154955" y="2861733"/>
            <a:ext cx="8825657" cy="19156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0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154954" y="4777380"/>
            <a:ext cx="8825657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06000" marR="0" lvl="5" indent="-1717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5654492" y="2056091"/>
            <a:ext cx="4396340" cy="42002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06000" marR="0" lvl="5" indent="-1717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103312" y="1905000"/>
            <a:ext cx="4396337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06000" marR="0" lvl="5" indent="-1717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5654494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4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4"/>
          </p:nvPr>
        </p:nvSpPr>
        <p:spPr>
          <a:xfrm>
            <a:off x="5654494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06000" marR="0" lvl="5" indent="-1717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154953" y="1447800"/>
            <a:ext cx="3401063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24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473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06000" marR="0" lvl="5" indent="-1615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3401062" cy="2895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153907" y="1854191"/>
            <a:ext cx="5092905" cy="15748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36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399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799" dist="50800" dir="5400000" algn="tl" rotWithShape="0">
              <a:srgbClr val="000000">
                <a:alpha val="42745"/>
              </a:srgbClr>
            </a:outerShdw>
          </a:effectLst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20">
            <a:alphaModFix/>
          </a:blip>
          <a:srcRect l="3613"/>
          <a:stretch/>
        </p:blipFill>
        <p:spPr>
          <a:xfrm>
            <a:off x="0" y="2669684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7"/>
          <p:cNvPicPr preferRelativeResize="0"/>
          <p:nvPr/>
        </p:nvPicPr>
        <p:blipFill rotWithShape="1">
          <a:blip r:embed="rId21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8"/>
          <p:cNvSpPr/>
          <p:nvPr/>
        </p:nvSpPr>
        <p:spPr>
          <a:xfrm>
            <a:off x="8609011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" name="Shape 9"/>
          <p:cNvPicPr preferRelativeResize="0"/>
          <p:nvPr/>
        </p:nvPicPr>
        <p:blipFill rotWithShape="1">
          <a:blip r:embed="rId22">
            <a:alphaModFix/>
          </a:blip>
          <a:srcRect t="28812"/>
          <a:stretch/>
        </p:blipFill>
        <p:spPr>
          <a:xfrm>
            <a:off x="7999411" y="0"/>
            <a:ext cx="1603386" cy="1141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 rotWithShape="1">
          <a:blip r:embed="rId23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/>
          <p:nvPr/>
        </p:nvSpPr>
        <p:spPr>
          <a:xfrm>
            <a:off x="10437811" y="0"/>
            <a:ext cx="685799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lt2"/>
              </a:buClr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143000" marR="0" lvl="2" indent="-1473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600200" marR="0" lvl="3" indent="-1574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57400" marR="0" lvl="4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06000" marR="0" lvl="5" indent="-1615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747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0"/>
            <a:ext cx="990598" cy="304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6"/>
            <a:ext cx="3859794" cy="3048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0352539" y="295729"/>
            <a:ext cx="838198" cy="767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carr@mlc.lib.ms.u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lellinwood@mlc.lib.ms.u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ctrTitle"/>
          </p:nvPr>
        </p:nvSpPr>
        <p:spPr>
          <a:xfrm>
            <a:off x="1154954" y="1447800"/>
            <a:ext cx="8825657" cy="33295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en-US" sz="7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Writing Professional Book Reviews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subTitle" idx="1"/>
          </p:nvPr>
        </p:nvSpPr>
        <p:spPr>
          <a:xfrm>
            <a:off x="810000" y="5280846"/>
            <a:ext cx="10571999" cy="12342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TRACY CARR and LAC</a:t>
            </a:r>
            <a:r>
              <a:rPr lang="en-US"/>
              <a:t>Y ELLINWOOD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MISSISSIPPI LIBRARY COMMISSION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19,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645210" y="503018"/>
            <a:ext cx="9404700" cy="140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Get to Writing 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1103300" y="1492325"/>
            <a:ext cx="10449600" cy="4756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buSzPct val="100000"/>
            </a:pPr>
            <a:r>
              <a:rPr lang="en-US" sz="3600"/>
              <a:t>Follow that style sheet (this will determine word count, citations, paragraph format, etc)</a:t>
            </a:r>
          </a:p>
          <a:p>
            <a:pPr marL="457200" lvl="0" indent="-457200" rtl="0">
              <a:spcBef>
                <a:spcPts val="0"/>
              </a:spcBef>
              <a:buSzPct val="100000"/>
            </a:pPr>
            <a:r>
              <a:rPr lang="en-US" sz="3600"/>
              <a:t>Imagine yourself as the reader, who needs to quickly determine whether or not this book is worth spending limited book budget on </a:t>
            </a:r>
          </a:p>
          <a:p>
            <a:pPr marL="457200" lvl="0" indent="-457200" rtl="0">
              <a:spcBef>
                <a:spcPts val="0"/>
              </a:spcBef>
              <a:buSzPct val="100000"/>
            </a:pPr>
            <a:r>
              <a:rPr lang="en-US" sz="3600"/>
              <a:t>Be concise, but specific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The Whole Point of Reviews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600" cy="419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/>
              <a:t>Answer these questions specifically:</a:t>
            </a:r>
          </a:p>
          <a:p>
            <a:pPr lvl="0">
              <a:spcBef>
                <a:spcPts val="0"/>
              </a:spcBef>
              <a:buNone/>
            </a:pPr>
            <a:endParaRPr sz="3600"/>
          </a:p>
          <a:p>
            <a:pPr marL="457200" lvl="0" indent="-457200">
              <a:spcBef>
                <a:spcPts val="0"/>
              </a:spcBef>
              <a:buSzPct val="100000"/>
            </a:pPr>
            <a:r>
              <a:rPr lang="en-US" sz="3600"/>
              <a:t>Do you recommend the book?</a:t>
            </a:r>
          </a:p>
          <a:p>
            <a:pPr marL="457200" lvl="0" indent="-457200" rtl="0">
              <a:spcBef>
                <a:spcPts val="0"/>
              </a:spcBef>
              <a:buSzPct val="100000"/>
            </a:pPr>
            <a:r>
              <a:rPr lang="en-US" sz="3600"/>
              <a:t>If so, who do you recommend it for?</a:t>
            </a:r>
          </a:p>
          <a:p>
            <a:pPr marL="457200" lvl="0" indent="-457200" rtl="0">
              <a:spcBef>
                <a:spcPts val="0"/>
              </a:spcBef>
              <a:buSzPct val="100000"/>
            </a:pPr>
            <a:r>
              <a:rPr lang="en-US" sz="3600"/>
              <a:t>If not, why?</a:t>
            </a:r>
          </a:p>
          <a:p>
            <a:pPr marL="0" lvl="0" indent="0" rtl="0">
              <a:spcBef>
                <a:spcPts val="0"/>
              </a:spcBef>
              <a:buNone/>
            </a:pPr>
            <a:endParaRPr sz="3600"/>
          </a:p>
          <a:p>
            <a:pPr marL="0" lvl="0" indent="0">
              <a:spcBef>
                <a:spcPts val="0"/>
              </a:spcBef>
              <a:buNone/>
            </a:pPr>
            <a:endParaRPr sz="3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The Good and the Bad/Ugly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1103298" y="2052925"/>
            <a:ext cx="9794700" cy="419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/>
              <a:t>It is much, much easier to write a good review</a:t>
            </a:r>
          </a:p>
          <a:p>
            <a:pPr lvl="0">
              <a:spcBef>
                <a:spcPts val="0"/>
              </a:spcBef>
              <a:buNone/>
            </a:pPr>
            <a:r>
              <a:rPr lang="en-US" sz="3600"/>
              <a:t>It is very, very hard to write a bad review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646100" y="452721"/>
            <a:ext cx="9404700" cy="77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6190"/>
              <a:buFont typeface="Arial"/>
              <a:buNone/>
            </a:pPr>
            <a:r>
              <a:rPr lang="en-US"/>
              <a:t>The Good and the Bad/Ugly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1103300" y="1181726"/>
            <a:ext cx="8946600" cy="5066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Lacy: Review of </a:t>
            </a:r>
            <a:r>
              <a:rPr lang="en-US" i="1" dirty="0"/>
              <a:t>Programming </a:t>
            </a:r>
            <a:r>
              <a:rPr lang="en-US" i="1"/>
              <a:t>For Children and Teens with Autism Spectrum Disorder</a:t>
            </a:r>
            <a:r>
              <a:rPr lang="en-US"/>
              <a:t>, </a:t>
            </a:r>
            <a:r>
              <a:rPr lang="en-US" i="1"/>
              <a:t>Public Libraries</a:t>
            </a:r>
            <a:r>
              <a:rPr lang="en-US"/>
              <a:t>, March/April 2015</a:t>
            </a:r>
          </a:p>
          <a:p>
            <a:pPr lvl="0">
              <a:spcBef>
                <a:spcPts val="0"/>
              </a:spcBef>
              <a:buNone/>
            </a:pPr>
            <a:r>
              <a:rPr lang="en-US" sz="3000" dirty="0"/>
              <a:t>		“I strongly recommend this book be purchased by any library: public, academic, or school. It will be an invaluable guide to library staff serving the ASD community and for the parents and caregivers of children with an ASD. I might also add that the cover art will undoubtedly draw the attention of any perusing patron, so put it on display.”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646100" y="452722"/>
            <a:ext cx="9404700" cy="89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The Good and the Bad/Ugly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1103300" y="1252425"/>
            <a:ext cx="10259400" cy="499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Tracy: Review of </a:t>
            </a:r>
            <a:r>
              <a:rPr lang="en-US" i="1" dirty="0"/>
              <a:t>Make ‘</a:t>
            </a:r>
            <a:r>
              <a:rPr lang="en-US" i="1" dirty="0" err="1"/>
              <a:t>em</a:t>
            </a:r>
            <a:r>
              <a:rPr lang="en-US" i="1" dirty="0"/>
              <a:t> Laugh!: American Humorists of the 20th and 21st Centuries</a:t>
            </a:r>
            <a:r>
              <a:rPr lang="en-US" dirty="0"/>
              <a:t>, </a:t>
            </a:r>
            <a:r>
              <a:rPr lang="en-US" i="1" dirty="0"/>
              <a:t>Reference and User Services Quarterly</a:t>
            </a:r>
            <a:r>
              <a:rPr lang="en-US" dirty="0"/>
              <a:t>, Fall 2015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en-US" sz="3000" dirty="0"/>
              <a:t>“While books about comedy often strip all the life out of it, good books about comedy are a useful resource for learning about key performers, for analysis of comedy trends, and for discovery of little-known works one may have missed. Unfortunately, </a:t>
            </a:r>
            <a:r>
              <a:rPr lang="en-US" sz="3000" i="1" dirty="0"/>
              <a:t>Make ‘</a:t>
            </a:r>
            <a:r>
              <a:rPr lang="en-US" sz="3000" i="1" dirty="0" err="1"/>
              <a:t>em</a:t>
            </a:r>
            <a:r>
              <a:rPr lang="en-US" sz="3000" i="1" dirty="0"/>
              <a:t> Laugh: American Humorists of the 20th and 21st Centuries</a:t>
            </a:r>
            <a:r>
              <a:rPr lang="en-US" sz="3000" dirty="0"/>
              <a:t> is not one of those good books about comedy.” (Not recommended!)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Next Steps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46100" y="1646325"/>
            <a:ext cx="11151000" cy="460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0"/>
              </a:spcBef>
              <a:buSzPct val="100000"/>
            </a:pPr>
            <a:r>
              <a:rPr lang="en-US" sz="3200" dirty="0"/>
              <a:t>Have a friend/coworker proofread your review</a:t>
            </a:r>
          </a:p>
          <a:p>
            <a:pPr marL="457200" lvl="0" indent="-431800" rtl="0">
              <a:spcBef>
                <a:spcPts val="0"/>
              </a:spcBef>
              <a:buSzPct val="100000"/>
            </a:pPr>
            <a:r>
              <a:rPr lang="en-US" sz="3200" dirty="0"/>
              <a:t>Send it back to the book review editor on time</a:t>
            </a:r>
          </a:p>
          <a:p>
            <a:pPr marL="457200" lvl="0" indent="-431800" rtl="0">
              <a:spcBef>
                <a:spcPts val="0"/>
              </a:spcBef>
              <a:buSzPct val="100000"/>
            </a:pPr>
            <a:r>
              <a:rPr lang="en-US" sz="3200" dirty="0"/>
              <a:t>Resist feeling defensive if your grammar is corrected</a:t>
            </a:r>
          </a:p>
          <a:p>
            <a:pPr marL="457200" lvl="0" indent="-431800">
              <a:spcBef>
                <a:spcPts val="0"/>
              </a:spcBef>
              <a:buSzPct val="100000"/>
            </a:pPr>
            <a:r>
              <a:rPr lang="en-US" sz="3200" dirty="0"/>
              <a:t>When it comes out, bask in your publication glory!</a:t>
            </a:r>
          </a:p>
          <a:p>
            <a:pPr marL="914400" lvl="1" indent="-431800">
              <a:spcBef>
                <a:spcPts val="0"/>
              </a:spcBef>
              <a:buSzPct val="100000"/>
            </a:pPr>
            <a:r>
              <a:rPr lang="en-US" sz="3200" dirty="0"/>
              <a:t>Send to Grandma!</a:t>
            </a:r>
          </a:p>
          <a:p>
            <a:pPr marL="914400" lvl="1" indent="-431800">
              <a:spcBef>
                <a:spcPts val="0"/>
              </a:spcBef>
              <a:buSzPct val="100000"/>
            </a:pPr>
            <a:r>
              <a:rPr lang="en-US" sz="3200" dirty="0"/>
              <a:t>Update your resume!</a:t>
            </a:r>
          </a:p>
          <a:p>
            <a:pPr marL="914400" lvl="1" indent="-431800">
              <a:spcBef>
                <a:spcPts val="0"/>
              </a:spcBef>
              <a:buSzPct val="100000"/>
            </a:pPr>
            <a:r>
              <a:rPr lang="en-US" sz="3200" dirty="0"/>
              <a:t>Casually leave copies open to your review for friends/coworkers to see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Wait…What if My Review Isn’t Accepted?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Don’t take it personally!</a:t>
            </a:r>
          </a:p>
          <a:p>
            <a:r>
              <a:rPr lang="en-US" sz="3200" dirty="0"/>
              <a:t>Don’t let it stop you from trying again</a:t>
            </a:r>
          </a:p>
          <a:p>
            <a:r>
              <a:rPr lang="en-US" sz="3200" dirty="0"/>
              <a:t>Ask someone you trust why it maybe wasn’t accepted</a:t>
            </a:r>
          </a:p>
          <a:p>
            <a:r>
              <a:rPr lang="en-US" sz="3200" dirty="0"/>
              <a:t>Use the criticism to make yourself better, not to give up</a:t>
            </a:r>
          </a:p>
        </p:txBody>
      </p:sp>
    </p:spTree>
    <p:extLst>
      <p:ext uri="{BB962C8B-B14F-4D97-AF65-F5344CB8AC3E}">
        <p14:creationId xmlns:p14="http://schemas.microsoft.com/office/powerpoint/2010/main" val="1196438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Questions? Contact us!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600" cy="419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200" dirty="0"/>
              <a:t>Tracy Carr, Library Services Director</a:t>
            </a:r>
          </a:p>
          <a:p>
            <a:pPr lvl="0">
              <a:spcBef>
                <a:spcPts val="0"/>
              </a:spcBef>
              <a:buNone/>
            </a:pPr>
            <a:r>
              <a:rPr lang="en-US" sz="3200" dirty="0"/>
              <a:t>601.432.4450</a:t>
            </a:r>
          </a:p>
          <a:p>
            <a:pPr lvl="0">
              <a:spcBef>
                <a:spcPts val="0"/>
              </a:spcBef>
              <a:buNone/>
            </a:pPr>
            <a:r>
              <a:rPr lang="en-US" sz="3200" u="sng" dirty="0">
                <a:solidFill>
                  <a:schemeClr val="hlink"/>
                </a:solidFill>
                <a:hlinkClick r:id="rId3"/>
              </a:rPr>
              <a:t>tcarr@mlc.lib.ms.us</a:t>
            </a:r>
          </a:p>
          <a:p>
            <a:pPr lvl="0">
              <a:spcBef>
                <a:spcPts val="0"/>
              </a:spcBef>
              <a:buNone/>
            </a:pPr>
            <a:endParaRPr sz="3200" dirty="0"/>
          </a:p>
          <a:p>
            <a:pPr lvl="0">
              <a:spcBef>
                <a:spcPts val="0"/>
              </a:spcBef>
              <a:buNone/>
            </a:pPr>
            <a:r>
              <a:rPr lang="en-US" sz="3200" dirty="0"/>
              <a:t>Lacy Ellinwood, Library Consultant</a:t>
            </a:r>
          </a:p>
          <a:p>
            <a:pPr lvl="0">
              <a:spcBef>
                <a:spcPts val="0"/>
              </a:spcBef>
              <a:buNone/>
            </a:pPr>
            <a:r>
              <a:rPr lang="en-US" sz="3200" dirty="0"/>
              <a:t>601.432.4154</a:t>
            </a:r>
          </a:p>
          <a:p>
            <a:pPr lvl="0">
              <a:spcBef>
                <a:spcPts val="0"/>
              </a:spcBef>
              <a:buNone/>
            </a:pPr>
            <a:r>
              <a:rPr lang="en-US" sz="3200" u="sng" dirty="0">
                <a:solidFill>
                  <a:schemeClr val="hlink"/>
                </a:solidFill>
                <a:hlinkClick r:id="rId4"/>
              </a:rPr>
              <a:t>lellinwood@mlc.lib.ms.us</a:t>
            </a:r>
            <a:r>
              <a:rPr lang="en-US" sz="3200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en-US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to Expect	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</a:pPr>
            <a:r>
              <a:rPr lang="en-US"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</a:pPr>
            <a:r>
              <a:rPr lang="en-US"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</a:pPr>
            <a:r>
              <a:rPr lang="en-US"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79999"/>
              <a:buFont typeface="Noto Sans Symbols"/>
              <a:buChar char="▶"/>
            </a:pPr>
            <a:r>
              <a:rPr lang="en-US"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Century Gothic"/>
              <a:buNone/>
            </a:pPr>
            <a:r>
              <a:rPr lang="en-US"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Kind of Book Reviews?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541" cy="41954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Reviews of professional books in the library field (or another field you are an expert in)</a:t>
            </a:r>
          </a:p>
          <a:p>
            <a:pPr marL="342900" marR="0" lvl="0" indent="-469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100000"/>
              <a:buFont typeface="Noto Sans Symbols"/>
              <a:buChar char="▶"/>
            </a:pPr>
            <a:r>
              <a:rPr lang="en-US" sz="3600"/>
              <a:t>Nonfiction</a:t>
            </a:r>
          </a:p>
          <a:p>
            <a:pPr marL="342900" marR="0" lvl="0" indent="-4699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ct val="100000"/>
              <a:buFont typeface="Noto Sans Symbols"/>
              <a:buChar char="▶"/>
            </a:pPr>
            <a:r>
              <a:rPr lang="en-US" sz="3600"/>
              <a:t>Reference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Why Would Anyone Want to Do This?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600" cy="419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>
              <a:spcBef>
                <a:spcPts val="0"/>
              </a:spcBef>
              <a:buSzPct val="100000"/>
            </a:pPr>
            <a:r>
              <a:rPr lang="en-US" sz="3600"/>
              <a:t>A great first step into professional writing</a:t>
            </a:r>
          </a:p>
          <a:p>
            <a:pPr marL="457200" lvl="0" indent="-457200">
              <a:spcBef>
                <a:spcPts val="0"/>
              </a:spcBef>
              <a:buSzPct val="100000"/>
            </a:pPr>
            <a:r>
              <a:rPr lang="en-US" sz="3600"/>
              <a:t>Confidence booster</a:t>
            </a:r>
          </a:p>
          <a:p>
            <a:pPr marL="457200" lvl="0" indent="-457200">
              <a:spcBef>
                <a:spcPts val="0"/>
              </a:spcBef>
              <a:buSzPct val="100000"/>
            </a:pPr>
            <a:r>
              <a:rPr lang="en-US" sz="3600"/>
              <a:t>Can add to resume under “Publications”</a:t>
            </a:r>
          </a:p>
          <a:p>
            <a:pPr marL="457200" lvl="0" indent="-457200">
              <a:spcBef>
                <a:spcPts val="0"/>
              </a:spcBef>
              <a:buSzPct val="100000"/>
            </a:pPr>
            <a:r>
              <a:rPr lang="en-US" sz="3600"/>
              <a:t>Flex those writing muscles outside of email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Where Do We Begin?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600" cy="419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457200">
              <a:spcBef>
                <a:spcPts val="0"/>
              </a:spcBef>
              <a:buSzPct val="100000"/>
            </a:pPr>
            <a:r>
              <a:rPr lang="en-US" sz="3600" dirty="0"/>
              <a:t>Think about what types of materials you feel comfortable being an expert on</a:t>
            </a:r>
          </a:p>
          <a:p>
            <a:pPr marL="0" lvl="0" indent="0">
              <a:spcBef>
                <a:spcPts val="0"/>
              </a:spcBef>
              <a:buSzPct val="100000"/>
              <a:buNone/>
            </a:pPr>
            <a:endParaRPr lang="en-US" sz="3600" dirty="0"/>
          </a:p>
          <a:p>
            <a:pPr marL="457200" lvl="0" indent="-457200">
              <a:spcBef>
                <a:spcPts val="0"/>
              </a:spcBef>
              <a:buSzPct val="100000"/>
            </a:pPr>
            <a:r>
              <a:rPr lang="en-US" sz="3600" dirty="0"/>
              <a:t>Check out publications that review library materials, contact them, and express your interest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How Do We Do This?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600" cy="419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>
              <a:spcBef>
                <a:spcPts val="0"/>
              </a:spcBef>
              <a:buSzPct val="100000"/>
            </a:pPr>
            <a:r>
              <a:rPr lang="en-US" sz="3600"/>
              <a:t>The book review editor will contact you to see if you want to review a certain title by a certain date</a:t>
            </a:r>
          </a:p>
          <a:p>
            <a:pPr marL="457200" lvl="0" indent="-457200">
              <a:spcBef>
                <a:spcPts val="0"/>
              </a:spcBef>
              <a:buSzPct val="100000"/>
            </a:pPr>
            <a:r>
              <a:rPr lang="en-US" sz="3600"/>
              <a:t>Once you accept, they’ll send you the book and the fun/panic begins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How Do We Do This?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1103300" y="1425250"/>
            <a:ext cx="9896400" cy="482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>
              <a:spcBef>
                <a:spcPts val="0"/>
              </a:spcBef>
              <a:buSzPct val="100000"/>
            </a:pPr>
            <a:r>
              <a:rPr lang="en-US" sz="3600"/>
              <a:t>Every publication has a style/instruction sheet</a:t>
            </a:r>
          </a:p>
          <a:p>
            <a:pPr marL="457200" lvl="0" indent="-457200">
              <a:spcBef>
                <a:spcPts val="0"/>
              </a:spcBef>
              <a:buSzPct val="100000"/>
            </a:pPr>
            <a:r>
              <a:rPr lang="en-US" sz="3600"/>
              <a:t>Follow it!</a:t>
            </a:r>
          </a:p>
          <a:p>
            <a:pPr marL="457200" lvl="0" indent="-457200">
              <a:spcBef>
                <a:spcPts val="0"/>
              </a:spcBef>
              <a:buSzPct val="100000"/>
            </a:pPr>
            <a:r>
              <a:rPr lang="en-US" sz="3600"/>
              <a:t>Consider who you’re writing for, based on the publication: other public librarians? Other reference librarians? Other librarians in general?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How Do We Do This?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1103300" y="1693550"/>
            <a:ext cx="10164600" cy="455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>
              <a:spcBef>
                <a:spcPts val="0"/>
              </a:spcBef>
              <a:buSzPct val="100000"/>
            </a:pPr>
            <a:r>
              <a:rPr lang="en-US" sz="3600"/>
              <a:t>Examine the book and make notes on everything:</a:t>
            </a:r>
          </a:p>
          <a:p>
            <a:pPr marL="914400" lvl="0" indent="-457200">
              <a:spcBef>
                <a:spcPts val="0"/>
              </a:spcBef>
              <a:buSzPct val="100000"/>
            </a:pPr>
            <a:r>
              <a:rPr lang="en-US" sz="3600"/>
              <a:t>appearance (cover, font, illustrations)</a:t>
            </a:r>
          </a:p>
          <a:p>
            <a:pPr marL="914400" lvl="0" indent="-457200">
              <a:spcBef>
                <a:spcPts val="0"/>
              </a:spcBef>
              <a:buSzPct val="100000"/>
            </a:pPr>
            <a:r>
              <a:rPr lang="en-US" sz="3600"/>
              <a:t>format (introduction, table of contents, appendices)</a:t>
            </a:r>
          </a:p>
          <a:p>
            <a:pPr marL="914400" lvl="0" indent="-457200" rtl="0">
              <a:spcBef>
                <a:spcPts val="0"/>
              </a:spcBef>
              <a:buSzPct val="100000"/>
            </a:pPr>
            <a:r>
              <a:rPr lang="en-US" sz="3600"/>
              <a:t>purpose (usually stated in introduction)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646110" y="452718"/>
            <a:ext cx="9404700" cy="140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...Uh, Do We Have to Read the Whole Book?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1103312" y="2052917"/>
            <a:ext cx="8946600" cy="419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>
              <a:spcBef>
                <a:spcPts val="0"/>
              </a:spcBef>
              <a:buSzPct val="100000"/>
            </a:pPr>
            <a:r>
              <a:rPr lang="en-US" sz="3600"/>
              <a:t>It depends on what type of book it is, but generally no</a:t>
            </a:r>
          </a:p>
          <a:p>
            <a:pPr marL="457200" lvl="0" indent="-457200">
              <a:spcBef>
                <a:spcPts val="0"/>
              </a:spcBef>
              <a:buSzPct val="100000"/>
            </a:pPr>
            <a:r>
              <a:rPr lang="en-US" sz="3600"/>
              <a:t>Think about how you assess books in your library or in your life: you don’t need to read the whole thing to get a sense of whether or not it succeeds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677</Words>
  <Application>Microsoft Office PowerPoint</Application>
  <PresentationFormat>Widescreen</PresentationFormat>
  <Paragraphs>78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Noto Sans Symbols</vt:lpstr>
      <vt:lpstr>Century Gothic</vt:lpstr>
      <vt:lpstr>Arial</vt:lpstr>
      <vt:lpstr>Ion</vt:lpstr>
      <vt:lpstr>Writing Professional Book Reviews</vt:lpstr>
      <vt:lpstr>What to Expect </vt:lpstr>
      <vt:lpstr>What Kind of Book Reviews?</vt:lpstr>
      <vt:lpstr>Why Would Anyone Want to Do This?</vt:lpstr>
      <vt:lpstr>Where Do We Begin?</vt:lpstr>
      <vt:lpstr>How Do We Do This?</vt:lpstr>
      <vt:lpstr>How Do We Do This?</vt:lpstr>
      <vt:lpstr>How Do We Do This?</vt:lpstr>
      <vt:lpstr>...Uh, Do We Have to Read the Whole Book?</vt:lpstr>
      <vt:lpstr>Get to Writing </vt:lpstr>
      <vt:lpstr>The Whole Point of Reviews</vt:lpstr>
      <vt:lpstr>The Good and the Bad/Ugly</vt:lpstr>
      <vt:lpstr>The Good and the Bad/Ugly</vt:lpstr>
      <vt:lpstr>The Good and the Bad/Ugly</vt:lpstr>
      <vt:lpstr>Next Steps</vt:lpstr>
      <vt:lpstr>Wait…What if My Review Isn’t Accepted?</vt:lpstr>
      <vt:lpstr>Questions? Contact 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Professional Book Reviews</dc:title>
  <dc:creator>Tracy Carr</dc:creator>
  <cp:lastModifiedBy>tcarr</cp:lastModifiedBy>
  <cp:revision>10</cp:revision>
  <cp:lastPrinted>2017-05-17T13:50:43Z</cp:lastPrinted>
  <dcterms:modified xsi:type="dcterms:W3CDTF">2017-05-18T18:59:41Z</dcterms:modified>
</cp:coreProperties>
</file>