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5143500" type="screen16x9"/>
  <p:notesSz cx="6858000" cy="9144000"/>
  <p:embeddedFontLst>
    <p:embeddedFont>
      <p:font typeface="Merriweather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CEF5FC-9F2C-4897-91F9-59B11AB98A43}">
  <a:tblStyle styleId="{06CEF5FC-9F2C-4897-91F9-59B11AB98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6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Spanish for Librarians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and how to integrate Spanish into your library</a:t>
            </a:r>
            <a:endParaRPr sz="2500"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311700" y="1925124"/>
            <a:ext cx="54984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Hosted by the Mississippi Library Commission</a:t>
            </a:r>
            <a:endParaRPr sz="20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Presented by Caleb Stephens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Section 2: Integration of Spanish into the Library</a:t>
            </a:r>
            <a:endParaRPr sz="3000"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372625" y="2220000"/>
            <a:ext cx="6297900" cy="18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1. Providing basic information in Spanish</a:t>
            </a:r>
            <a:endParaRPr sz="25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2. Programs for Spanish speakers</a:t>
            </a:r>
            <a:endParaRPr sz="25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/>
              <a:t>3. Cultural sensitivity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56" y="847088"/>
            <a:ext cx="4963276" cy="344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512" y="1032637"/>
            <a:ext cx="3392100" cy="30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15" y="151667"/>
            <a:ext cx="3738999" cy="484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853" y="152400"/>
            <a:ext cx="373899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84" y="152400"/>
            <a:ext cx="3422453" cy="4838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263" y="152400"/>
            <a:ext cx="3739001" cy="483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756" y="152400"/>
            <a:ext cx="3630259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046" y="152405"/>
            <a:ext cx="436239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CFB09-027E-49AC-BC11-6390311A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Contact information: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Caleb Stephens</a:t>
            </a:r>
            <a:br>
              <a:rPr lang="en-US" sz="1800" dirty="0"/>
            </a:br>
            <a:r>
              <a:rPr lang="en-US" sz="1800" dirty="0"/>
              <a:t>castephens88@gmail.com</a:t>
            </a:r>
          </a:p>
        </p:txBody>
      </p:sp>
    </p:spTree>
    <p:extLst>
      <p:ext uri="{BB962C8B-B14F-4D97-AF65-F5344CB8AC3E}">
        <p14:creationId xmlns:p14="http://schemas.microsoft.com/office/powerpoint/2010/main" val="1239571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904538" y="1109471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Thank you</a:t>
            </a:r>
            <a:endParaRPr sz="7000"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588766" y="2354175"/>
            <a:ext cx="31206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 dirty="0">
                <a:latin typeface="Merriweather"/>
                <a:ea typeface="Merriweather"/>
                <a:cs typeface="Merriweather"/>
                <a:sym typeface="Merriweather"/>
              </a:rPr>
              <a:t>Gracias</a:t>
            </a:r>
            <a:endParaRPr sz="60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30154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Why Spanish?</a:t>
            </a:r>
            <a:endParaRPr sz="320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53483" y="1777558"/>
            <a:ext cx="3127500" cy="25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1) Spanish speakers in the US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52.6 million fluent speakers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2) Spanish learners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	7.8 million students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	</a:t>
            </a:r>
            <a:endParaRPr sz="1600"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131" y="1192513"/>
            <a:ext cx="5098825" cy="27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Section 1: Basics of the Spanish Language</a:t>
            </a:r>
            <a:endParaRPr sz="300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903130" y="1804194"/>
            <a:ext cx="34026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1. The alphabet</a:t>
            </a:r>
            <a:endParaRPr sz="25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2. Numbers </a:t>
            </a:r>
            <a:endParaRPr sz="25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3. Pronouns</a:t>
            </a:r>
            <a:endParaRPr sz="25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/>
              <a:t>4. Basic Phrases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alfabeto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838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a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B b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 c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D d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E e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F f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G g </a:t>
            </a:r>
            <a:endParaRPr sz="1600"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15327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"ca" , "co" , "cu"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"ci" , "ce"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"ga" , "go" , "gu"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"gi" , "ge"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"ll" and "y"</a:t>
            </a:r>
            <a:endParaRPr sz="160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279142" y="1505688"/>
            <a:ext cx="8838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 h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I i 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J j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K k 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L l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M m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N n </a:t>
            </a:r>
            <a:endParaRPr sz="160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246600" y="1505704"/>
            <a:ext cx="8838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Ñ ñ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O o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P p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Q q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R r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S s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T t </a:t>
            </a:r>
            <a:endParaRPr sz="160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214050" y="1505700"/>
            <a:ext cx="8838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 u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V v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 w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X x 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Y y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Z z</a:t>
            </a:r>
            <a:endParaRPr sz="1600"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572193" y="1505700"/>
            <a:ext cx="15327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"qui" , "que"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"s" and "z"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"gui" , "gue”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“güi” , “güe”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“j" ( "h" )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"b" and "v"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0025" y="714125"/>
            <a:ext cx="3194100" cy="3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Los números</a:t>
            </a:r>
            <a:endParaRPr sz="3100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476" y="1000400"/>
            <a:ext cx="5031074" cy="31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885178" y="1096808"/>
            <a:ext cx="2181000" cy="3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pronombres</a:t>
            </a:r>
            <a:endParaRPr/>
          </a:p>
        </p:txBody>
      </p:sp>
      <p:graphicFrame>
        <p:nvGraphicFramePr>
          <p:cNvPr id="102" name="Shape 102"/>
          <p:cNvGraphicFramePr/>
          <p:nvPr/>
        </p:nvGraphicFramePr>
        <p:xfrm>
          <a:off x="1935013" y="17436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{06CEF5FC-9F2C-4897-91F9-59B11AB98A43}</a:tableStyleId>
              </a:tblPr>
              <a:tblGrid>
                <a:gridCol w="233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Yo → I</a:t>
                      </a:r>
                      <a:endParaRPr sz="1600"/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Nosotros(as) → We</a:t>
                      </a:r>
                      <a:endParaRPr sz="1600"/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Tú → You (informal)</a:t>
                      </a:r>
                      <a:endParaRPr sz="1600"/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Vosotros(as) → Y'all (informal)</a:t>
                      </a:r>
                      <a:endParaRPr sz="1600"/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Usted → You (formal)</a:t>
                      </a:r>
                      <a:endParaRPr sz="1600"/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Ustedes → Y'all (formal)</a:t>
                      </a:r>
                      <a:endParaRPr sz="1600"/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Él → He</a:t>
                      </a:r>
                      <a:endParaRPr sz="1600"/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Ellos → They (males)</a:t>
                      </a:r>
                      <a:endParaRPr sz="1600"/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Ella → She</a:t>
                      </a:r>
                      <a:endParaRPr sz="1600"/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Ellas → They (females)</a:t>
                      </a:r>
                      <a:endParaRPr sz="1600"/>
                    </a:p>
                  </a:txBody>
                  <a:tcPr marL="63500" marR="63500" marT="63500" marB="63500" anchor="ctr">
                    <a:lnL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99999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3" name="Shape 103"/>
          <p:cNvCxnSpPr/>
          <p:nvPr/>
        </p:nvCxnSpPr>
        <p:spPr>
          <a:xfrm>
            <a:off x="4335249" y="2480058"/>
            <a:ext cx="2810100" cy="15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>
            <a:off x="2126873" y="2485901"/>
            <a:ext cx="1945500" cy="3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915350" y="1949400"/>
            <a:ext cx="53133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/>
              <a:t>Las frases básicas</a:t>
            </a:r>
            <a:endParaRPr sz="7800"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805100" y="3194100"/>
            <a:ext cx="55338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In groups of two, practice the dialogue found in your handout. 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Diálogo de frases básicas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093" y="1409040"/>
            <a:ext cx="5633824" cy="35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Otras frases</a:t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50" y="1833615"/>
            <a:ext cx="8315751" cy="25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On-screen Show (16:9)</PresentationFormat>
  <Paragraphs>80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Merriweather</vt:lpstr>
      <vt:lpstr>Roboto</vt:lpstr>
      <vt:lpstr>Arial</vt:lpstr>
      <vt:lpstr>Paradigm</vt:lpstr>
      <vt:lpstr>Spanish for Librarians and how to integrate Spanish into your library</vt:lpstr>
      <vt:lpstr>Why Spanish?</vt:lpstr>
      <vt:lpstr>Section 1: Basics of the Spanish Language</vt:lpstr>
      <vt:lpstr>El alfabeto</vt:lpstr>
      <vt:lpstr>Los números</vt:lpstr>
      <vt:lpstr>Los pronombres</vt:lpstr>
      <vt:lpstr>Las frases básicas</vt:lpstr>
      <vt:lpstr>Diálogo de frases básicas</vt:lpstr>
      <vt:lpstr>Otras frases</vt:lpstr>
      <vt:lpstr>Section 2: Integration of Spanish into the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information:  Caleb Stephens castephens88@gmail.com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for Librarians and how to integrate Spanish into your library</dc:title>
  <dc:creator>Natalie Dunaway</dc:creator>
  <cp:lastModifiedBy>Natalie Dunaway</cp:lastModifiedBy>
  <cp:revision>1</cp:revision>
  <dcterms:modified xsi:type="dcterms:W3CDTF">2018-07-11T18:06:32Z</dcterms:modified>
</cp:coreProperties>
</file>