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wkPt9MYqDW0"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jeopardylabs.com/" TargetMode="External"/><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 Id="rId10" Type="http://schemas.openxmlformats.org/officeDocument/2006/relationships/image" Target="../media/image18.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programminglibrarian.org/blog/summer-music-programs-teens-and-tweens" TargetMode="External"/><Relationship Id="rId4" Type="http://schemas.openxmlformats.org/officeDocument/2006/relationships/hyperlink" Target="https://www.urbanlibraries.org/project-unknown--library-teen-music-program--innovation-102.php?page_id=45MLC" TargetMode="External"/><Relationship Id="rId5" Type="http://schemas.openxmlformats.org/officeDocument/2006/relationships/hyperlink" Target="https://makeymakey.com/how-to/go/" TargetMode="External"/><Relationship Id="rId6" Type="http://schemas.openxmlformats.org/officeDocument/2006/relationships/hyperlink" Target="http://www.makemusicday.org/" TargetMode="External"/><Relationship Id="rId7" Type="http://schemas.openxmlformats.org/officeDocument/2006/relationships/hyperlink" Target="https://www.americanbuttonmachines.com/" TargetMode="External"/><Relationship Id="rId8" Type="http://schemas.openxmlformats.org/officeDocument/2006/relationships/hyperlink" Target="https://www.youtube.com/watch?v=lG4SiiNzYz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jeopardylab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mailto:jackieapples@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hyperlink" Target="https://www.urbanlibraries.org/project-unknown--library-teen-music-program--innovation-102.php?page_id=45MLC" TargetMode="External"/><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lG4SiiNzYzA"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400675" y="110700"/>
            <a:ext cx="6601501" cy="4880399"/>
          </a:xfrm>
          <a:prstGeom prst="rect">
            <a:avLst/>
          </a:prstGeom>
          <a:noFill/>
          <a:ln>
            <a:noFill/>
          </a:ln>
        </p:spPr>
      </p:pic>
      <p:pic>
        <p:nvPicPr>
          <p:cNvPr id="55" name="Shape 55"/>
          <p:cNvPicPr preferRelativeResize="0"/>
          <p:nvPr/>
        </p:nvPicPr>
        <p:blipFill>
          <a:blip r:embed="rId4">
            <a:alphaModFix/>
          </a:blip>
          <a:stretch>
            <a:fillRect/>
          </a:stretch>
        </p:blipFill>
        <p:spPr>
          <a:xfrm rot="1428347">
            <a:off x="7288947" y="2664425"/>
            <a:ext cx="814627" cy="792600"/>
          </a:xfrm>
          <a:prstGeom prst="rect">
            <a:avLst/>
          </a:prstGeom>
          <a:noFill/>
          <a:ln>
            <a:noFill/>
          </a:ln>
        </p:spPr>
      </p:pic>
      <p:pic>
        <p:nvPicPr>
          <p:cNvPr id="56" name="Shape 56"/>
          <p:cNvPicPr preferRelativeResize="0"/>
          <p:nvPr/>
        </p:nvPicPr>
        <p:blipFill>
          <a:blip r:embed="rId4">
            <a:alphaModFix/>
          </a:blip>
          <a:stretch>
            <a:fillRect/>
          </a:stretch>
        </p:blipFill>
        <p:spPr>
          <a:xfrm rot="10800000">
            <a:off x="892276" y="879830"/>
            <a:ext cx="814625" cy="792600"/>
          </a:xfrm>
          <a:prstGeom prst="rect">
            <a:avLst/>
          </a:prstGeom>
          <a:noFill/>
          <a:ln>
            <a:noFill/>
          </a:ln>
        </p:spPr>
      </p:pic>
      <p:pic>
        <p:nvPicPr>
          <p:cNvPr id="57" name="Shape 57"/>
          <p:cNvPicPr preferRelativeResize="0"/>
          <p:nvPr/>
        </p:nvPicPr>
        <p:blipFill>
          <a:blip r:embed="rId5">
            <a:alphaModFix/>
          </a:blip>
          <a:stretch>
            <a:fillRect/>
          </a:stretch>
        </p:blipFill>
        <p:spPr>
          <a:xfrm flipH="1" rot="-996656">
            <a:off x="7244989" y="566263"/>
            <a:ext cx="935897" cy="768423"/>
          </a:xfrm>
          <a:prstGeom prst="rect">
            <a:avLst/>
          </a:prstGeom>
          <a:noFill/>
          <a:ln>
            <a:noFill/>
          </a:ln>
        </p:spPr>
      </p:pic>
      <p:pic>
        <p:nvPicPr>
          <p:cNvPr id="58" name="Shape 58"/>
          <p:cNvPicPr preferRelativeResize="0"/>
          <p:nvPr/>
        </p:nvPicPr>
        <p:blipFill>
          <a:blip r:embed="rId5">
            <a:alphaModFix/>
          </a:blip>
          <a:stretch>
            <a:fillRect/>
          </a:stretch>
        </p:blipFill>
        <p:spPr>
          <a:xfrm rot="-845871">
            <a:off x="999081" y="3838382"/>
            <a:ext cx="811338" cy="666151"/>
          </a:xfrm>
          <a:prstGeom prst="rect">
            <a:avLst/>
          </a:prstGeom>
          <a:noFill/>
          <a:ln>
            <a:noFill/>
          </a:ln>
        </p:spPr>
      </p:pic>
      <p:pic>
        <p:nvPicPr>
          <p:cNvPr id="59" name="Shape 59"/>
          <p:cNvPicPr preferRelativeResize="0"/>
          <p:nvPr/>
        </p:nvPicPr>
        <p:blipFill rotWithShape="1">
          <a:blip r:embed="rId6">
            <a:alphaModFix/>
          </a:blip>
          <a:srcRect b="0" l="0" r="0" t="0"/>
          <a:stretch/>
        </p:blipFill>
        <p:spPr>
          <a:xfrm>
            <a:off x="5871100" y="448514"/>
            <a:ext cx="726575" cy="605479"/>
          </a:xfrm>
          <a:prstGeom prst="rect">
            <a:avLst/>
          </a:prstGeom>
          <a:noFill/>
          <a:ln>
            <a:noFill/>
          </a:ln>
        </p:spPr>
      </p:pic>
      <p:pic>
        <p:nvPicPr>
          <p:cNvPr id="60" name="Shape 60"/>
          <p:cNvPicPr preferRelativeResize="0"/>
          <p:nvPr/>
        </p:nvPicPr>
        <p:blipFill rotWithShape="1">
          <a:blip r:embed="rId6">
            <a:alphaModFix/>
          </a:blip>
          <a:srcRect b="0" l="0" r="0" t="0"/>
          <a:stretch/>
        </p:blipFill>
        <p:spPr>
          <a:xfrm rot="-1010647">
            <a:off x="674100" y="2693664"/>
            <a:ext cx="726575" cy="605479"/>
          </a:xfrm>
          <a:prstGeom prst="rect">
            <a:avLst/>
          </a:prstGeom>
          <a:noFill/>
          <a:ln>
            <a:noFill/>
          </a:ln>
        </p:spPr>
      </p:pic>
      <p:pic>
        <p:nvPicPr>
          <p:cNvPr id="61" name="Shape 61"/>
          <p:cNvPicPr preferRelativeResize="0"/>
          <p:nvPr/>
        </p:nvPicPr>
        <p:blipFill rotWithShape="1">
          <a:blip r:embed="rId6">
            <a:alphaModFix/>
          </a:blip>
          <a:srcRect b="0" l="0" r="0" t="0"/>
          <a:stretch/>
        </p:blipFill>
        <p:spPr>
          <a:xfrm>
            <a:off x="8103576" y="3931974"/>
            <a:ext cx="574774" cy="478975"/>
          </a:xfrm>
          <a:prstGeom prst="rect">
            <a:avLst/>
          </a:prstGeom>
          <a:noFill/>
          <a:ln>
            <a:noFill/>
          </a:ln>
        </p:spPr>
      </p:pic>
      <p:pic>
        <p:nvPicPr>
          <p:cNvPr id="62" name="Shape 62"/>
          <p:cNvPicPr preferRelativeResize="0"/>
          <p:nvPr/>
        </p:nvPicPr>
        <p:blipFill>
          <a:blip r:embed="rId7">
            <a:alphaModFix/>
          </a:blip>
          <a:stretch>
            <a:fillRect/>
          </a:stretch>
        </p:blipFill>
        <p:spPr>
          <a:xfrm rot="-893975">
            <a:off x="3782850" y="510490"/>
            <a:ext cx="574775" cy="633948"/>
          </a:xfrm>
          <a:prstGeom prst="rect">
            <a:avLst/>
          </a:prstGeom>
          <a:noFill/>
          <a:ln>
            <a:noFill/>
          </a:ln>
        </p:spPr>
      </p:pic>
      <p:pic>
        <p:nvPicPr>
          <p:cNvPr id="63" name="Shape 63"/>
          <p:cNvPicPr preferRelativeResize="0"/>
          <p:nvPr/>
        </p:nvPicPr>
        <p:blipFill>
          <a:blip r:embed="rId7">
            <a:alphaModFix/>
          </a:blip>
          <a:stretch>
            <a:fillRect/>
          </a:stretch>
        </p:blipFill>
        <p:spPr>
          <a:xfrm rot="919527">
            <a:off x="7896690" y="1628381"/>
            <a:ext cx="739102" cy="815192"/>
          </a:xfrm>
          <a:prstGeom prst="rect">
            <a:avLst/>
          </a:prstGeom>
          <a:noFill/>
          <a:ln>
            <a:noFill/>
          </a:ln>
        </p:spPr>
      </p:pic>
      <p:pic>
        <p:nvPicPr>
          <p:cNvPr id="64" name="Shape 64"/>
          <p:cNvPicPr preferRelativeResize="0"/>
          <p:nvPr/>
        </p:nvPicPr>
        <p:blipFill>
          <a:blip r:embed="rId7">
            <a:alphaModFix/>
          </a:blip>
          <a:stretch>
            <a:fillRect/>
          </a:stretch>
        </p:blipFill>
        <p:spPr>
          <a:xfrm rot="-1137816">
            <a:off x="471317" y="3414607"/>
            <a:ext cx="518591" cy="571986"/>
          </a:xfrm>
          <a:prstGeom prst="rect">
            <a:avLst/>
          </a:prstGeom>
          <a:noFill/>
          <a:ln>
            <a:noFill/>
          </a:ln>
        </p:spPr>
      </p:pic>
      <p:pic>
        <p:nvPicPr>
          <p:cNvPr id="65" name="Shape 65"/>
          <p:cNvPicPr preferRelativeResize="0"/>
          <p:nvPr/>
        </p:nvPicPr>
        <p:blipFill>
          <a:blip r:embed="rId4">
            <a:alphaModFix/>
          </a:blip>
          <a:stretch>
            <a:fillRect/>
          </a:stretch>
        </p:blipFill>
        <p:spPr>
          <a:xfrm rot="-409378">
            <a:off x="4713081" y="379125"/>
            <a:ext cx="570090" cy="554670"/>
          </a:xfrm>
          <a:prstGeom prst="rect">
            <a:avLst/>
          </a:prstGeom>
          <a:noFill/>
          <a:ln>
            <a:noFill/>
          </a:ln>
        </p:spPr>
      </p:pic>
      <p:pic>
        <p:nvPicPr>
          <p:cNvPr id="66" name="Shape 66"/>
          <p:cNvPicPr preferRelativeResize="0"/>
          <p:nvPr/>
        </p:nvPicPr>
        <p:blipFill>
          <a:blip r:embed="rId5">
            <a:alphaModFix/>
          </a:blip>
          <a:stretch>
            <a:fillRect/>
          </a:stretch>
        </p:blipFill>
        <p:spPr>
          <a:xfrm rot="-13">
            <a:off x="4470640" y="4425272"/>
            <a:ext cx="615944" cy="50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Music Minded Making</a:t>
            </a:r>
            <a:endParaRPr/>
          </a:p>
        </p:txBody>
      </p:sp>
      <p:sp>
        <p:nvSpPr>
          <p:cNvPr id="141" name="Shape 141"/>
          <p:cNvSpPr txBox="1"/>
          <p:nvPr>
            <p:ph idx="1" type="body"/>
          </p:nvPr>
        </p:nvSpPr>
        <p:spPr>
          <a:xfrm>
            <a:off x="3222900" y="1152475"/>
            <a:ext cx="56094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solidFill>
                  <a:srgbClr val="000000"/>
                </a:solidFill>
              </a:rPr>
              <a:t>Button Maker + Old Rolling Stone issues </a:t>
            </a:r>
            <a:endParaRPr b="1" sz="1400">
              <a:solidFill>
                <a:srgbClr val="000000"/>
              </a:solidFill>
            </a:endParaRPr>
          </a:p>
          <a:p>
            <a:pPr indent="0" lvl="0" marL="0" rtl="0">
              <a:spcBef>
                <a:spcPts val="1600"/>
              </a:spcBef>
              <a:spcAft>
                <a:spcPts val="0"/>
              </a:spcAft>
              <a:buNone/>
            </a:pPr>
            <a:r>
              <a:rPr lang="en" sz="1400">
                <a:solidFill>
                  <a:srgbClr val="000000"/>
                </a:solidFill>
              </a:rPr>
              <a:t>American Button Machines - Made in USA (~$200)</a:t>
            </a:r>
            <a:endParaRPr sz="1400">
              <a:solidFill>
                <a:srgbClr val="000000"/>
              </a:solidFill>
            </a:endParaRPr>
          </a:p>
          <a:p>
            <a:pPr indent="0" lvl="0" marL="0" rtl="0">
              <a:spcBef>
                <a:spcPts val="1600"/>
              </a:spcBef>
              <a:spcAft>
                <a:spcPts val="0"/>
              </a:spcAft>
              <a:buNone/>
            </a:pPr>
            <a:r>
              <a:t/>
            </a:r>
            <a:endParaRPr b="1" sz="1400">
              <a:solidFill>
                <a:srgbClr val="000000"/>
              </a:solidFill>
              <a:highlight>
                <a:srgbClr val="00FFFF"/>
              </a:highlight>
            </a:endParaRPr>
          </a:p>
        </p:txBody>
      </p:sp>
      <p:pic>
        <p:nvPicPr>
          <p:cNvPr id="142" name="Shape 142"/>
          <p:cNvPicPr preferRelativeResize="0"/>
          <p:nvPr/>
        </p:nvPicPr>
        <p:blipFill>
          <a:blip r:embed="rId3">
            <a:alphaModFix/>
          </a:blip>
          <a:stretch>
            <a:fillRect/>
          </a:stretch>
        </p:blipFill>
        <p:spPr>
          <a:xfrm>
            <a:off x="807900" y="1246325"/>
            <a:ext cx="2269500" cy="2941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Music Minded Making</a:t>
            </a:r>
            <a:endParaRPr/>
          </a:p>
        </p:txBody>
      </p:sp>
      <p:sp>
        <p:nvSpPr>
          <p:cNvPr id="148" name="Shape 148"/>
          <p:cNvSpPr txBox="1"/>
          <p:nvPr>
            <p:ph idx="1" type="body"/>
          </p:nvPr>
        </p:nvSpPr>
        <p:spPr>
          <a:xfrm>
            <a:off x="3696150" y="1152475"/>
            <a:ext cx="5136000" cy="160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400">
                <a:solidFill>
                  <a:srgbClr val="000000"/>
                </a:solidFill>
              </a:rPr>
              <a:t>Makey Makey Music - make instruments out of everyday objects</a:t>
            </a:r>
            <a:endParaRPr b="1" sz="1400">
              <a:solidFill>
                <a:srgbClr val="000000"/>
              </a:solidFill>
            </a:endParaRPr>
          </a:p>
          <a:p>
            <a:pPr indent="0" lvl="0" marL="0">
              <a:spcBef>
                <a:spcPts val="1600"/>
              </a:spcBef>
              <a:spcAft>
                <a:spcPts val="0"/>
              </a:spcAft>
              <a:buNone/>
            </a:pPr>
            <a:r>
              <a:rPr b="1" lang="en" sz="1400" u="sng">
                <a:solidFill>
                  <a:schemeClr val="hlink"/>
                </a:solidFill>
                <a:hlinkClick r:id="rId3"/>
              </a:rPr>
              <a:t>https://www.youtube.com/watch?v=wkPt9MYqDW0</a:t>
            </a:r>
            <a:endParaRPr sz="1400">
              <a:solidFill>
                <a:srgbClr val="000000"/>
              </a:solidFill>
            </a:endParaRPr>
          </a:p>
          <a:p>
            <a:pPr indent="0" lvl="0" marL="0" rtl="0">
              <a:spcBef>
                <a:spcPts val="1600"/>
              </a:spcBef>
              <a:spcAft>
                <a:spcPts val="0"/>
              </a:spcAft>
              <a:buNone/>
            </a:pPr>
            <a:r>
              <a:rPr lang="en" sz="1400">
                <a:solidFill>
                  <a:srgbClr val="000000"/>
                </a:solidFill>
              </a:rPr>
              <a:t>Makey Makey Go - newer product - $20!!</a:t>
            </a:r>
            <a:endParaRPr sz="1400">
              <a:solidFill>
                <a:srgbClr val="000000"/>
              </a:solidFill>
            </a:endParaRPr>
          </a:p>
          <a:p>
            <a:pPr indent="0" lvl="0" marL="0" rtl="0">
              <a:spcBef>
                <a:spcPts val="1600"/>
              </a:spcBef>
              <a:spcAft>
                <a:spcPts val="0"/>
              </a:spcAft>
              <a:buClr>
                <a:schemeClr val="dk1"/>
              </a:buClr>
              <a:buSzPts val="1100"/>
              <a:buFont typeface="Arial"/>
              <a:buNone/>
            </a:pPr>
            <a:r>
              <a:t/>
            </a:r>
            <a:endParaRPr sz="1100">
              <a:solidFill>
                <a:srgbClr val="777777"/>
              </a:solidFill>
            </a:endParaRPr>
          </a:p>
          <a:p>
            <a:pPr indent="0" lvl="0" marL="0" rtl="0">
              <a:spcBef>
                <a:spcPts val="0"/>
              </a:spcBef>
              <a:spcAft>
                <a:spcPts val="0"/>
              </a:spcAft>
              <a:buNone/>
            </a:pPr>
            <a:r>
              <a:t/>
            </a:r>
            <a:endParaRPr b="1" sz="1400">
              <a:solidFill>
                <a:srgbClr val="000000"/>
              </a:solidFill>
              <a:highlight>
                <a:srgbClr val="00FFFF"/>
              </a:highlight>
            </a:endParaRPr>
          </a:p>
        </p:txBody>
      </p:sp>
      <p:pic>
        <p:nvPicPr>
          <p:cNvPr id="149" name="Shape 149"/>
          <p:cNvPicPr preferRelativeResize="0"/>
          <p:nvPr/>
        </p:nvPicPr>
        <p:blipFill>
          <a:blip r:embed="rId4">
            <a:alphaModFix/>
          </a:blip>
          <a:stretch>
            <a:fillRect/>
          </a:stretch>
        </p:blipFill>
        <p:spPr>
          <a:xfrm>
            <a:off x="738800" y="1152475"/>
            <a:ext cx="2857500" cy="1600200"/>
          </a:xfrm>
          <a:prstGeom prst="rect">
            <a:avLst/>
          </a:prstGeom>
          <a:noFill/>
          <a:ln>
            <a:noFill/>
          </a:ln>
        </p:spPr>
      </p:pic>
      <p:sp>
        <p:nvSpPr>
          <p:cNvPr id="150" name="Shape 150"/>
          <p:cNvSpPr txBox="1"/>
          <p:nvPr/>
        </p:nvSpPr>
        <p:spPr>
          <a:xfrm>
            <a:off x="676975" y="2956925"/>
            <a:ext cx="7236600" cy="1922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100">
                <a:solidFill>
                  <a:srgbClr val="777777"/>
                </a:solidFill>
              </a:rPr>
              <a:t>Makey Makey Classic</a:t>
            </a:r>
            <a:r>
              <a:rPr lang="en" sz="1100">
                <a:solidFill>
                  <a:srgbClr val="777777"/>
                </a:solidFill>
              </a:rPr>
              <a:t> works through opening and closing circuits, just like any other button. Instead of the circuit being closed underneath your keyboard, the circuit is closed through the conductive objects you connect with alligator clips like your hand or your lunch or some tinfoil. When the circuit is closed, the Makey Makey sends a command to your computer, just like when a button is pressed on a keyboard.</a:t>
            </a:r>
            <a:endParaRPr sz="1100">
              <a:solidFill>
                <a:srgbClr val="777777"/>
              </a:solidFill>
            </a:endParaRPr>
          </a:p>
          <a:p>
            <a:pPr indent="0" lvl="0" marL="0" rtl="0">
              <a:lnSpc>
                <a:spcPct val="115000"/>
              </a:lnSpc>
              <a:spcBef>
                <a:spcPts val="0"/>
              </a:spcBef>
              <a:spcAft>
                <a:spcPts val="0"/>
              </a:spcAft>
              <a:buNone/>
            </a:pPr>
            <a:r>
              <a:t/>
            </a:r>
            <a:endParaRPr sz="1100">
              <a:solidFill>
                <a:srgbClr val="777777"/>
              </a:solidFill>
            </a:endParaRPr>
          </a:p>
          <a:p>
            <a:pPr indent="0" lvl="0" marL="0" rtl="0">
              <a:lnSpc>
                <a:spcPct val="115000"/>
              </a:lnSpc>
              <a:spcBef>
                <a:spcPts val="0"/>
              </a:spcBef>
              <a:spcAft>
                <a:spcPts val="0"/>
              </a:spcAft>
              <a:buNone/>
            </a:pPr>
            <a:r>
              <a:rPr b="1" lang="en" sz="1100">
                <a:solidFill>
                  <a:srgbClr val="777777"/>
                </a:solidFill>
              </a:rPr>
              <a:t>Makey Makey GO</a:t>
            </a:r>
            <a:r>
              <a:rPr lang="en" sz="1100">
                <a:solidFill>
                  <a:srgbClr val="777777"/>
                </a:solidFill>
              </a:rPr>
              <a:t> works through capacitance, like a button on a touchscreen. When you connect something to the Makey Makey GO, the GO senses the capacity of that object to hold electricity. When you touch the connected object, that capacity suddenly expands to include your whole body! And the Makey Makey GO senses the difference and sends a command to your computer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Games and Gaming</a:t>
            </a:r>
            <a:endParaRPr/>
          </a:p>
        </p:txBody>
      </p:sp>
      <p:sp>
        <p:nvSpPr>
          <p:cNvPr id="156" name="Shape 1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t>Trivia/Jeopardy</a:t>
            </a:r>
            <a:endParaRPr b="1" sz="1400"/>
          </a:p>
          <a:p>
            <a:pPr indent="0" lvl="0" marL="0" rtl="0" algn="ctr">
              <a:spcBef>
                <a:spcPts val="1600"/>
              </a:spcBef>
              <a:spcAft>
                <a:spcPts val="0"/>
              </a:spcAft>
              <a:buNone/>
            </a:pPr>
            <a:r>
              <a:rPr lang="en" sz="1400"/>
              <a:t>Create game yourself</a:t>
            </a:r>
            <a:endParaRPr sz="1400"/>
          </a:p>
          <a:p>
            <a:pPr indent="0" lvl="0" marL="0" rtl="0" algn="ctr">
              <a:spcBef>
                <a:spcPts val="1600"/>
              </a:spcBef>
              <a:spcAft>
                <a:spcPts val="0"/>
              </a:spcAft>
              <a:buNone/>
            </a:pPr>
            <a:r>
              <a:rPr lang="en" sz="1400"/>
              <a:t>Work with 2-3 of your teen volunteers to come up with Qs and As</a:t>
            </a:r>
            <a:endParaRPr sz="1400"/>
          </a:p>
          <a:p>
            <a:pPr indent="0" lvl="0" marL="0" rtl="0" algn="ctr">
              <a:spcBef>
                <a:spcPts val="1600"/>
              </a:spcBef>
              <a:spcAft>
                <a:spcPts val="0"/>
              </a:spcAft>
              <a:buNone/>
            </a:pPr>
            <a:r>
              <a:rPr lang="en" sz="1400" u="sng">
                <a:solidFill>
                  <a:schemeClr val="hlink"/>
                </a:solidFill>
                <a:hlinkClick r:id="rId3"/>
              </a:rPr>
              <a:t>https://jeopardylabs.com/</a:t>
            </a:r>
            <a:endParaRPr sz="1400"/>
          </a:p>
          <a:p>
            <a:pPr indent="0" lvl="0" marL="0" rtl="0" algn="l">
              <a:spcBef>
                <a:spcPts val="1600"/>
              </a:spcBef>
              <a:spcAft>
                <a:spcPts val="0"/>
              </a:spcAft>
              <a:buNone/>
            </a:pPr>
            <a:r>
              <a:t/>
            </a:r>
            <a:endParaRPr sz="1400"/>
          </a:p>
          <a:p>
            <a:pPr indent="0" lvl="0" marL="0" rtl="0" algn="ctr">
              <a:spcBef>
                <a:spcPts val="1600"/>
              </a:spcBef>
              <a:spcAft>
                <a:spcPts val="0"/>
              </a:spcAft>
              <a:buNone/>
            </a:pPr>
            <a:r>
              <a:rPr b="1" lang="en" sz="1400"/>
              <a:t>Guitar Hero/Dance Dance Revolution</a:t>
            </a:r>
            <a:endParaRPr b="1" sz="1400"/>
          </a:p>
          <a:p>
            <a:pPr indent="0" lvl="0" marL="0" rtl="0" algn="ctr">
              <a:spcBef>
                <a:spcPts val="1600"/>
              </a:spcBef>
              <a:spcAft>
                <a:spcPts val="0"/>
              </a:spcAft>
              <a:buNone/>
            </a:pPr>
            <a:r>
              <a:rPr lang="en" sz="1400">
                <a:solidFill>
                  <a:schemeClr val="dk1"/>
                </a:solidFill>
              </a:rPr>
              <a:t>Have an after hours event and open up entire library to teens/tweens</a:t>
            </a:r>
            <a:endParaRPr sz="1400">
              <a:solidFill>
                <a:schemeClr val="dk1"/>
              </a:solidFill>
            </a:endParaRPr>
          </a:p>
          <a:p>
            <a:pPr indent="0" lvl="0" marL="0" rtl="0">
              <a:spcBef>
                <a:spcPts val="1600"/>
              </a:spcBef>
              <a:spcAft>
                <a:spcPts val="1600"/>
              </a:spcAft>
              <a:buNone/>
            </a:pPr>
            <a:r>
              <a:t/>
            </a:r>
            <a:endParaRPr sz="1400"/>
          </a:p>
        </p:txBody>
      </p:sp>
      <p:pic>
        <p:nvPicPr>
          <p:cNvPr id="157" name="Shape 157"/>
          <p:cNvPicPr preferRelativeResize="0"/>
          <p:nvPr/>
        </p:nvPicPr>
        <p:blipFill>
          <a:blip r:embed="rId4">
            <a:alphaModFix/>
          </a:blip>
          <a:stretch>
            <a:fillRect/>
          </a:stretch>
        </p:blipFill>
        <p:spPr>
          <a:xfrm>
            <a:off x="582275" y="521225"/>
            <a:ext cx="1120450" cy="1235799"/>
          </a:xfrm>
          <a:prstGeom prst="rect">
            <a:avLst/>
          </a:prstGeom>
          <a:noFill/>
          <a:ln>
            <a:noFill/>
          </a:ln>
        </p:spPr>
      </p:pic>
      <p:pic>
        <p:nvPicPr>
          <p:cNvPr id="158" name="Shape 158"/>
          <p:cNvPicPr preferRelativeResize="0"/>
          <p:nvPr/>
        </p:nvPicPr>
        <p:blipFill>
          <a:blip r:embed="rId5">
            <a:alphaModFix/>
          </a:blip>
          <a:stretch>
            <a:fillRect/>
          </a:stretch>
        </p:blipFill>
        <p:spPr>
          <a:xfrm rot="-992822">
            <a:off x="1921402" y="496599"/>
            <a:ext cx="821700" cy="654350"/>
          </a:xfrm>
          <a:prstGeom prst="rect">
            <a:avLst/>
          </a:prstGeom>
          <a:noFill/>
          <a:ln>
            <a:noFill/>
          </a:ln>
        </p:spPr>
      </p:pic>
      <p:pic>
        <p:nvPicPr>
          <p:cNvPr id="159" name="Shape 159"/>
          <p:cNvPicPr preferRelativeResize="0"/>
          <p:nvPr/>
        </p:nvPicPr>
        <p:blipFill>
          <a:blip r:embed="rId4">
            <a:alphaModFix/>
          </a:blip>
          <a:stretch>
            <a:fillRect/>
          </a:stretch>
        </p:blipFill>
        <p:spPr>
          <a:xfrm>
            <a:off x="7448625" y="521225"/>
            <a:ext cx="1120450" cy="1235799"/>
          </a:xfrm>
          <a:prstGeom prst="rect">
            <a:avLst/>
          </a:prstGeom>
          <a:noFill/>
          <a:ln>
            <a:noFill/>
          </a:ln>
        </p:spPr>
      </p:pic>
      <p:pic>
        <p:nvPicPr>
          <p:cNvPr id="160" name="Shape 160"/>
          <p:cNvPicPr preferRelativeResize="0"/>
          <p:nvPr/>
        </p:nvPicPr>
        <p:blipFill>
          <a:blip r:embed="rId5">
            <a:alphaModFix/>
          </a:blip>
          <a:stretch>
            <a:fillRect/>
          </a:stretch>
        </p:blipFill>
        <p:spPr>
          <a:xfrm rot="960140">
            <a:off x="6457052" y="491399"/>
            <a:ext cx="821700" cy="654350"/>
          </a:xfrm>
          <a:prstGeom prst="rect">
            <a:avLst/>
          </a:prstGeom>
          <a:noFill/>
          <a:ln>
            <a:noFill/>
          </a:ln>
        </p:spPr>
      </p:pic>
      <p:pic>
        <p:nvPicPr>
          <p:cNvPr id="161" name="Shape 161"/>
          <p:cNvPicPr preferRelativeResize="0"/>
          <p:nvPr/>
        </p:nvPicPr>
        <p:blipFill>
          <a:blip r:embed="rId6">
            <a:alphaModFix/>
          </a:blip>
          <a:stretch>
            <a:fillRect/>
          </a:stretch>
        </p:blipFill>
        <p:spPr>
          <a:xfrm>
            <a:off x="718625" y="2938900"/>
            <a:ext cx="847725" cy="1371600"/>
          </a:xfrm>
          <a:prstGeom prst="rect">
            <a:avLst/>
          </a:prstGeom>
          <a:noFill/>
          <a:ln>
            <a:noFill/>
          </a:ln>
        </p:spPr>
      </p:pic>
      <p:pic>
        <p:nvPicPr>
          <p:cNvPr id="162" name="Shape 162"/>
          <p:cNvPicPr preferRelativeResize="0"/>
          <p:nvPr/>
        </p:nvPicPr>
        <p:blipFill>
          <a:blip r:embed="rId7">
            <a:alphaModFix/>
          </a:blip>
          <a:stretch>
            <a:fillRect/>
          </a:stretch>
        </p:blipFill>
        <p:spPr>
          <a:xfrm>
            <a:off x="7584975" y="2938900"/>
            <a:ext cx="847725" cy="1371600"/>
          </a:xfrm>
          <a:prstGeom prst="rect">
            <a:avLst/>
          </a:prstGeom>
          <a:noFill/>
          <a:ln>
            <a:noFill/>
          </a:ln>
        </p:spPr>
      </p:pic>
      <p:pic>
        <p:nvPicPr>
          <p:cNvPr id="163" name="Shape 163"/>
          <p:cNvPicPr preferRelativeResize="0"/>
          <p:nvPr/>
        </p:nvPicPr>
        <p:blipFill>
          <a:blip r:embed="rId8">
            <a:alphaModFix/>
          </a:blip>
          <a:stretch>
            <a:fillRect/>
          </a:stretch>
        </p:blipFill>
        <p:spPr>
          <a:xfrm>
            <a:off x="7713575" y="2052688"/>
            <a:ext cx="590550" cy="590550"/>
          </a:xfrm>
          <a:prstGeom prst="rect">
            <a:avLst/>
          </a:prstGeom>
          <a:noFill/>
          <a:ln>
            <a:noFill/>
          </a:ln>
        </p:spPr>
      </p:pic>
      <p:pic>
        <p:nvPicPr>
          <p:cNvPr id="164" name="Shape 164"/>
          <p:cNvPicPr preferRelativeResize="0"/>
          <p:nvPr/>
        </p:nvPicPr>
        <p:blipFill>
          <a:blip r:embed="rId9">
            <a:alphaModFix/>
          </a:blip>
          <a:stretch>
            <a:fillRect/>
          </a:stretch>
        </p:blipFill>
        <p:spPr>
          <a:xfrm>
            <a:off x="847213" y="2047913"/>
            <a:ext cx="590550" cy="60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DIY Photo Booth</a:t>
            </a:r>
            <a:endParaRPr/>
          </a:p>
        </p:txBody>
      </p:sp>
      <p:sp>
        <p:nvSpPr>
          <p:cNvPr id="170" name="Shape 1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t>https://www.buzzfeed.com/morganshanahan/how-to-create-a-quick-and-easy-photo-booth-for-awesome-famil?utm_term=.eyJnMPE0J#.isQDE2Kb7</a:t>
            </a:r>
            <a:endParaRPr b="1" sz="1400"/>
          </a:p>
          <a:p>
            <a:pPr indent="0" lvl="0" marL="0" rtl="0" algn="ctr">
              <a:spcBef>
                <a:spcPts val="1600"/>
              </a:spcBef>
              <a:spcAft>
                <a:spcPts val="0"/>
              </a:spcAft>
              <a:buNone/>
            </a:pPr>
            <a:r>
              <a:rPr b="1" lang="en" sz="1400"/>
              <a:t>https://apracticalwedding.com/fool-proof-diy-photo-booth/</a:t>
            </a:r>
            <a:endParaRPr b="1" sz="1400"/>
          </a:p>
          <a:p>
            <a:pPr indent="0" lvl="0" marL="0" rtl="0" algn="ctr">
              <a:spcBef>
                <a:spcPts val="1600"/>
              </a:spcBef>
              <a:spcAft>
                <a:spcPts val="0"/>
              </a:spcAft>
              <a:buNone/>
            </a:pPr>
            <a:r>
              <a:rPr b="1" lang="en" sz="1400"/>
              <a:t>https://www.simplebooth.com/solutions/do-it-yourself-photo-booth</a:t>
            </a:r>
            <a:endParaRPr b="1" sz="1400">
              <a:solidFill>
                <a:schemeClr val="dk1"/>
              </a:solidFill>
            </a:endParaRPr>
          </a:p>
          <a:p>
            <a:pPr indent="0" lvl="0" marL="0" rtl="0">
              <a:spcBef>
                <a:spcPts val="1600"/>
              </a:spcBef>
              <a:spcAft>
                <a:spcPts val="1600"/>
              </a:spcAft>
              <a:buNone/>
            </a:pPr>
            <a:r>
              <a:t/>
            </a:r>
            <a:endParaRPr b="1" sz="1400"/>
          </a:p>
        </p:txBody>
      </p:sp>
      <p:pic>
        <p:nvPicPr>
          <p:cNvPr id="171" name="Shape 171"/>
          <p:cNvPicPr preferRelativeResize="0"/>
          <p:nvPr/>
        </p:nvPicPr>
        <p:blipFill>
          <a:blip r:embed="rId3">
            <a:alphaModFix/>
          </a:blip>
          <a:stretch>
            <a:fillRect/>
          </a:stretch>
        </p:blipFill>
        <p:spPr>
          <a:xfrm rot="-992822">
            <a:off x="1921402" y="496599"/>
            <a:ext cx="821700" cy="654350"/>
          </a:xfrm>
          <a:prstGeom prst="rect">
            <a:avLst/>
          </a:prstGeom>
          <a:noFill/>
          <a:ln>
            <a:noFill/>
          </a:ln>
        </p:spPr>
      </p:pic>
      <p:pic>
        <p:nvPicPr>
          <p:cNvPr id="172" name="Shape 172"/>
          <p:cNvPicPr preferRelativeResize="0"/>
          <p:nvPr/>
        </p:nvPicPr>
        <p:blipFill>
          <a:blip r:embed="rId3">
            <a:alphaModFix/>
          </a:blip>
          <a:stretch>
            <a:fillRect/>
          </a:stretch>
        </p:blipFill>
        <p:spPr>
          <a:xfrm rot="960142">
            <a:off x="6445094" y="457184"/>
            <a:ext cx="688632" cy="548384"/>
          </a:xfrm>
          <a:prstGeom prst="rect">
            <a:avLst/>
          </a:prstGeom>
          <a:noFill/>
          <a:ln>
            <a:noFill/>
          </a:ln>
        </p:spPr>
      </p:pic>
      <p:pic>
        <p:nvPicPr>
          <p:cNvPr id="173" name="Shape 173"/>
          <p:cNvPicPr preferRelativeResize="0"/>
          <p:nvPr/>
        </p:nvPicPr>
        <p:blipFill>
          <a:blip r:embed="rId4">
            <a:alphaModFix/>
          </a:blip>
          <a:stretch>
            <a:fillRect/>
          </a:stretch>
        </p:blipFill>
        <p:spPr>
          <a:xfrm>
            <a:off x="7713575" y="2052688"/>
            <a:ext cx="590550" cy="590550"/>
          </a:xfrm>
          <a:prstGeom prst="rect">
            <a:avLst/>
          </a:prstGeom>
          <a:noFill/>
          <a:ln>
            <a:noFill/>
          </a:ln>
        </p:spPr>
      </p:pic>
      <p:pic>
        <p:nvPicPr>
          <p:cNvPr id="174" name="Shape 174"/>
          <p:cNvPicPr preferRelativeResize="0"/>
          <p:nvPr/>
        </p:nvPicPr>
        <p:blipFill>
          <a:blip r:embed="rId5">
            <a:alphaModFix/>
          </a:blip>
          <a:stretch>
            <a:fillRect/>
          </a:stretch>
        </p:blipFill>
        <p:spPr>
          <a:xfrm>
            <a:off x="847213" y="2047913"/>
            <a:ext cx="590550" cy="600075"/>
          </a:xfrm>
          <a:prstGeom prst="rect">
            <a:avLst/>
          </a:prstGeom>
          <a:noFill/>
          <a:ln>
            <a:noFill/>
          </a:ln>
        </p:spPr>
      </p:pic>
      <p:pic>
        <p:nvPicPr>
          <p:cNvPr id="175" name="Shape 175"/>
          <p:cNvPicPr preferRelativeResize="0"/>
          <p:nvPr/>
        </p:nvPicPr>
        <p:blipFill>
          <a:blip r:embed="rId6">
            <a:alphaModFix/>
          </a:blip>
          <a:stretch>
            <a:fillRect/>
          </a:stretch>
        </p:blipFill>
        <p:spPr>
          <a:xfrm>
            <a:off x="7086425" y="3332684"/>
            <a:ext cx="1288200" cy="1719825"/>
          </a:xfrm>
          <a:prstGeom prst="rect">
            <a:avLst/>
          </a:prstGeom>
          <a:noFill/>
          <a:ln>
            <a:noFill/>
          </a:ln>
        </p:spPr>
      </p:pic>
      <p:pic>
        <p:nvPicPr>
          <p:cNvPr id="176" name="Shape 176"/>
          <p:cNvPicPr preferRelativeResize="0"/>
          <p:nvPr/>
        </p:nvPicPr>
        <p:blipFill>
          <a:blip r:embed="rId7">
            <a:alphaModFix/>
          </a:blip>
          <a:stretch>
            <a:fillRect/>
          </a:stretch>
        </p:blipFill>
        <p:spPr>
          <a:xfrm>
            <a:off x="2394475" y="2743738"/>
            <a:ext cx="1347950" cy="1540525"/>
          </a:xfrm>
          <a:prstGeom prst="rect">
            <a:avLst/>
          </a:prstGeom>
          <a:noFill/>
          <a:ln>
            <a:noFill/>
          </a:ln>
        </p:spPr>
      </p:pic>
      <p:pic>
        <p:nvPicPr>
          <p:cNvPr id="177" name="Shape 177"/>
          <p:cNvPicPr preferRelativeResize="0"/>
          <p:nvPr/>
        </p:nvPicPr>
        <p:blipFill>
          <a:blip r:embed="rId8">
            <a:alphaModFix/>
          </a:blip>
          <a:stretch>
            <a:fillRect/>
          </a:stretch>
        </p:blipFill>
        <p:spPr>
          <a:xfrm>
            <a:off x="3765475" y="3442000"/>
            <a:ext cx="1613052" cy="1649400"/>
          </a:xfrm>
          <a:prstGeom prst="rect">
            <a:avLst/>
          </a:prstGeom>
          <a:noFill/>
          <a:ln>
            <a:noFill/>
          </a:ln>
        </p:spPr>
      </p:pic>
      <p:pic>
        <p:nvPicPr>
          <p:cNvPr id="178" name="Shape 178"/>
          <p:cNvPicPr preferRelativeResize="0"/>
          <p:nvPr/>
        </p:nvPicPr>
        <p:blipFill>
          <a:blip r:embed="rId9">
            <a:alphaModFix/>
          </a:blip>
          <a:stretch>
            <a:fillRect/>
          </a:stretch>
        </p:blipFill>
        <p:spPr>
          <a:xfrm>
            <a:off x="5312522" y="2689310"/>
            <a:ext cx="1649400" cy="1649400"/>
          </a:xfrm>
          <a:prstGeom prst="rect">
            <a:avLst/>
          </a:prstGeom>
          <a:noFill/>
          <a:ln>
            <a:noFill/>
          </a:ln>
        </p:spPr>
      </p:pic>
      <p:pic>
        <p:nvPicPr>
          <p:cNvPr id="179" name="Shape 179"/>
          <p:cNvPicPr preferRelativeResize="0"/>
          <p:nvPr/>
        </p:nvPicPr>
        <p:blipFill>
          <a:blip r:embed="rId10">
            <a:alphaModFix/>
          </a:blip>
          <a:stretch>
            <a:fillRect/>
          </a:stretch>
        </p:blipFill>
        <p:spPr>
          <a:xfrm>
            <a:off x="600000" y="3354025"/>
            <a:ext cx="1649400" cy="164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Funding and Empowerment</a:t>
            </a:r>
            <a:endParaRPr/>
          </a:p>
        </p:txBody>
      </p:sp>
      <p:sp>
        <p:nvSpPr>
          <p:cNvPr id="185" name="Shape 1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Teen Library Council: Let your teens organize bake sales, book sales, button sales, rummage sales under umbrella of your FOL. This level of involvement will solicit personal investment from your teens and also teach them management and teamwork skills. </a:t>
            </a:r>
            <a:endParaRPr/>
          </a:p>
          <a:p>
            <a:pPr indent="-342900" lvl="0" marL="457200" rtl="0">
              <a:spcBef>
                <a:spcPts val="0"/>
              </a:spcBef>
              <a:spcAft>
                <a:spcPts val="0"/>
              </a:spcAft>
              <a:buSzPts val="1800"/>
              <a:buAutoNum type="arabicPeriod"/>
            </a:pPr>
            <a:r>
              <a:rPr lang="en"/>
              <a:t>Let your teens write sponsorship requests to your FOL</a:t>
            </a:r>
            <a:endParaRPr/>
          </a:p>
          <a:p>
            <a:pPr indent="-342900" lvl="0" marL="457200">
              <a:spcBef>
                <a:spcPts val="0"/>
              </a:spcBef>
              <a:spcAft>
                <a:spcPts val="0"/>
              </a:spcAft>
              <a:buSzPts val="1800"/>
              <a:buAutoNum type="arabicPeriod"/>
            </a:pPr>
            <a:r>
              <a:rPr lang="en"/>
              <a:t>Help tell your teens’ story: YALSA regularly offers minigrants to programs that have already proven their success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016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Webliography</a:t>
            </a:r>
            <a:endParaRPr/>
          </a:p>
        </p:txBody>
      </p:sp>
      <p:sp>
        <p:nvSpPr>
          <p:cNvPr id="191" name="Shape 191"/>
          <p:cNvSpPr txBox="1"/>
          <p:nvPr>
            <p:ph idx="1" type="body"/>
          </p:nvPr>
        </p:nvSpPr>
        <p:spPr>
          <a:xfrm>
            <a:off x="311700" y="110905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u="sng">
                <a:solidFill>
                  <a:schemeClr val="hlink"/>
                </a:solidFill>
                <a:latin typeface="Calibri"/>
                <a:ea typeface="Calibri"/>
                <a:cs typeface="Calibri"/>
                <a:sym typeface="Calibri"/>
                <a:hlinkClick r:id="rId3"/>
              </a:rPr>
              <a:t>http://www.programminglibrarian.org/blog/summer-music-programs-teens-and-tweens</a:t>
            </a:r>
            <a:endParaRPr sz="1200">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u="sng">
                <a:solidFill>
                  <a:schemeClr val="accent5"/>
                </a:solidFill>
                <a:highlight>
                  <a:srgbClr val="FFFFFF"/>
                </a:highlight>
                <a:latin typeface="Calibri"/>
                <a:ea typeface="Calibri"/>
                <a:cs typeface="Calibri"/>
                <a:sym typeface="Calibri"/>
                <a:hlinkClick r:id="rId4"/>
              </a:rPr>
              <a:t>https://www.urbanlibraries.org/project-unknown--library-teen-music-program--innovation-102.php?page_id=45MLC</a:t>
            </a:r>
            <a:r>
              <a:rPr lang="en" sz="1200">
                <a:solidFill>
                  <a:srgbClr val="777777"/>
                </a:solidFill>
                <a:highlight>
                  <a:srgbClr val="FFFFFF"/>
                </a:highlight>
                <a:latin typeface="Calibri"/>
                <a:ea typeface="Calibri"/>
                <a:cs typeface="Calibri"/>
                <a:sym typeface="Calibri"/>
              </a:rPr>
              <a:t> 2018</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777777"/>
                </a:solidFill>
                <a:highlight>
                  <a:srgbClr val="FFFFFF"/>
                </a:highlight>
                <a:latin typeface="Calibri"/>
                <a:ea typeface="Calibri"/>
                <a:cs typeface="Calibri"/>
                <a:sym typeface="Calibri"/>
              </a:rPr>
              <a:t>Makey Makey Go: </a:t>
            </a:r>
            <a:r>
              <a:rPr lang="en" sz="1200" u="sng">
                <a:solidFill>
                  <a:schemeClr val="hlink"/>
                </a:solidFill>
                <a:highlight>
                  <a:srgbClr val="FFFFFF"/>
                </a:highlight>
                <a:latin typeface="Calibri"/>
                <a:ea typeface="Calibri"/>
                <a:cs typeface="Calibri"/>
                <a:sym typeface="Calibri"/>
                <a:hlinkClick r:id="rId5"/>
              </a:rPr>
              <a:t>https://makeymakey.com/how-to/go/</a:t>
            </a:r>
            <a:r>
              <a:rPr lang="en" sz="1200">
                <a:solidFill>
                  <a:srgbClr val="777777"/>
                </a:solidFill>
                <a:highlight>
                  <a:srgbClr val="FFFFFF"/>
                </a:highlight>
                <a:latin typeface="Calibri"/>
                <a:ea typeface="Calibri"/>
                <a:cs typeface="Calibri"/>
                <a:sym typeface="Calibri"/>
              </a:rPr>
              <a:t> </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777777"/>
                </a:solidFill>
                <a:highlight>
                  <a:srgbClr val="FFFFFF"/>
                </a:highlight>
                <a:latin typeface="Calibri"/>
                <a:ea typeface="Calibri"/>
                <a:cs typeface="Calibri"/>
                <a:sym typeface="Calibri"/>
              </a:rPr>
              <a:t>Make Music Day: </a:t>
            </a:r>
            <a:r>
              <a:rPr lang="en" sz="1200" u="sng">
                <a:solidFill>
                  <a:schemeClr val="hlink"/>
                </a:solidFill>
                <a:highlight>
                  <a:srgbClr val="FFFFFF"/>
                </a:highlight>
                <a:latin typeface="Calibri"/>
                <a:ea typeface="Calibri"/>
                <a:cs typeface="Calibri"/>
                <a:sym typeface="Calibri"/>
                <a:hlinkClick r:id="rId6"/>
              </a:rPr>
              <a:t>http://www.makemusicday.org/</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777777"/>
                </a:solidFill>
                <a:highlight>
                  <a:srgbClr val="FFFFFF"/>
                </a:highlight>
                <a:latin typeface="Calibri"/>
                <a:ea typeface="Calibri"/>
                <a:cs typeface="Calibri"/>
                <a:sym typeface="Calibri"/>
              </a:rPr>
              <a:t>American Button Machines: </a:t>
            </a:r>
            <a:r>
              <a:rPr lang="en" sz="1200" u="sng">
                <a:solidFill>
                  <a:schemeClr val="hlink"/>
                </a:solidFill>
                <a:highlight>
                  <a:srgbClr val="FFFFFF"/>
                </a:highlight>
                <a:latin typeface="Calibri"/>
                <a:ea typeface="Calibri"/>
                <a:cs typeface="Calibri"/>
                <a:sym typeface="Calibri"/>
                <a:hlinkClick r:id="rId7"/>
              </a:rPr>
              <a:t>https://www.americanbuttonmachines.com/</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777777"/>
                </a:solidFill>
                <a:highlight>
                  <a:srgbClr val="FFFFFF"/>
                </a:highlight>
                <a:latin typeface="Calibri"/>
                <a:ea typeface="Calibri"/>
                <a:cs typeface="Calibri"/>
                <a:sym typeface="Calibri"/>
              </a:rPr>
              <a:t>Guitar Pick Punch:</a:t>
            </a:r>
            <a:r>
              <a:rPr lang="en" sz="1200">
                <a:solidFill>
                  <a:srgbClr val="4A86E8"/>
                </a:solidFill>
                <a:latin typeface="Calibri"/>
                <a:ea typeface="Calibri"/>
                <a:cs typeface="Calibri"/>
                <a:sym typeface="Calibri"/>
              </a:rPr>
              <a:t> </a:t>
            </a:r>
            <a:r>
              <a:rPr lang="en" sz="1200" u="sng">
                <a:solidFill>
                  <a:srgbClr val="4A86E8"/>
                </a:solidFill>
                <a:latin typeface="Calibri"/>
                <a:ea typeface="Calibri"/>
                <a:cs typeface="Calibri"/>
                <a:sym typeface="Calibri"/>
                <a:hlinkClick r:id="rId8"/>
              </a:rPr>
              <a:t>https://www.youtube.com/watch?v=lG4SiiNzYzA</a:t>
            </a:r>
            <a:endParaRPr sz="1200">
              <a:solidFill>
                <a:srgbClr val="4A86E8"/>
              </a:solidFill>
              <a:latin typeface="Calibri"/>
              <a:ea typeface="Calibri"/>
              <a:cs typeface="Calibri"/>
              <a:sym typeface="Calibri"/>
            </a:endParaRPr>
          </a:p>
          <a:p>
            <a:pPr indent="0" lvl="0" marL="0">
              <a:spcBef>
                <a:spcPts val="1600"/>
              </a:spcBef>
              <a:spcAft>
                <a:spcPts val="0"/>
              </a:spcAft>
              <a:buClr>
                <a:schemeClr val="dk1"/>
              </a:buClr>
              <a:buSzPts val="1100"/>
              <a:buFont typeface="Arial"/>
              <a:buNone/>
            </a:pPr>
            <a:r>
              <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Clr>
                <a:schemeClr val="dk1"/>
              </a:buClr>
              <a:buSzPts val="1100"/>
              <a:buFont typeface="Arial"/>
              <a:buNone/>
            </a:pPr>
            <a:r>
              <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016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Webliography (more)</a:t>
            </a:r>
            <a:endParaRPr/>
          </a:p>
        </p:txBody>
      </p:sp>
      <p:sp>
        <p:nvSpPr>
          <p:cNvPr id="197" name="Shape 197"/>
          <p:cNvSpPr txBox="1"/>
          <p:nvPr>
            <p:ph idx="1" type="body"/>
          </p:nvPr>
        </p:nvSpPr>
        <p:spPr>
          <a:xfrm>
            <a:off x="311700" y="110905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200">
                <a:solidFill>
                  <a:srgbClr val="000000"/>
                </a:solidFill>
                <a:latin typeface="Calibri"/>
                <a:ea typeface="Calibri"/>
                <a:cs typeface="Calibri"/>
                <a:sym typeface="Calibri"/>
              </a:rPr>
              <a:t>Jeopardy Labs: </a:t>
            </a:r>
            <a:r>
              <a:rPr lang="en" sz="1200" u="sng">
                <a:solidFill>
                  <a:srgbClr val="000000"/>
                </a:solidFill>
                <a:latin typeface="Calibri"/>
                <a:ea typeface="Calibri"/>
                <a:cs typeface="Calibri"/>
                <a:sym typeface="Calibri"/>
                <a:hlinkClick r:id="rId3"/>
              </a:rPr>
              <a:t>https://jeopardylabs.com/</a:t>
            </a:r>
            <a:endParaRPr sz="1200">
              <a:solidFill>
                <a:srgbClr val="000000"/>
              </a:solidFill>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000000"/>
                </a:solidFill>
                <a:latin typeface="Calibri"/>
                <a:ea typeface="Calibri"/>
                <a:cs typeface="Calibri"/>
                <a:sym typeface="Calibri"/>
              </a:rPr>
              <a:t>DIY Photo Booths: https://www.buzzfeed.com/morganshanahan/how-to-create-a-quick-and-easy-photo-booth-for-awesome-famil?utm_term=.eyJnMPE0J#.isQDE2Kb7</a:t>
            </a:r>
            <a:endParaRPr sz="1200">
              <a:solidFill>
                <a:srgbClr val="000000"/>
              </a:solidFill>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000000"/>
                </a:solidFill>
                <a:latin typeface="Calibri"/>
                <a:ea typeface="Calibri"/>
                <a:cs typeface="Calibri"/>
                <a:sym typeface="Calibri"/>
              </a:rPr>
              <a:t>https://apracticalwedding.com/fool-proof-diy-photo-booth/</a:t>
            </a:r>
            <a:endParaRPr sz="1200">
              <a:solidFill>
                <a:srgbClr val="000000"/>
              </a:solidFill>
              <a:latin typeface="Calibri"/>
              <a:ea typeface="Calibri"/>
              <a:cs typeface="Calibri"/>
              <a:sym typeface="Calibri"/>
            </a:endParaRPr>
          </a:p>
          <a:p>
            <a:pPr indent="0" lvl="0" marL="0">
              <a:spcBef>
                <a:spcPts val="1600"/>
              </a:spcBef>
              <a:spcAft>
                <a:spcPts val="0"/>
              </a:spcAft>
              <a:buClr>
                <a:schemeClr val="dk1"/>
              </a:buClr>
              <a:buSzPts val="1100"/>
              <a:buFont typeface="Arial"/>
              <a:buNone/>
            </a:pPr>
            <a:r>
              <a:rPr lang="en" sz="1200">
                <a:solidFill>
                  <a:srgbClr val="000000"/>
                </a:solidFill>
              </a:rPr>
              <a:t>https://www.simplebooth.com/solutions/do-it-yourself-photo-booth</a:t>
            </a:r>
            <a:endParaRPr sz="1200">
              <a:solidFill>
                <a:srgbClr val="000000"/>
              </a:solidFill>
              <a:latin typeface="Calibri"/>
              <a:ea typeface="Calibri"/>
              <a:cs typeface="Calibri"/>
              <a:sym typeface="Calibri"/>
            </a:endParaRPr>
          </a:p>
          <a:p>
            <a:pPr indent="0" lvl="0" marL="0">
              <a:spcBef>
                <a:spcPts val="1600"/>
              </a:spcBef>
              <a:spcAft>
                <a:spcPts val="0"/>
              </a:spcAft>
              <a:buClr>
                <a:schemeClr val="dk1"/>
              </a:buClr>
              <a:buSzPts val="1100"/>
              <a:buFont typeface="Arial"/>
              <a:buNone/>
            </a:pPr>
            <a:r>
              <a:t/>
            </a:r>
            <a:endParaRPr sz="1200">
              <a:solidFill>
                <a:srgbClr val="4A86E8"/>
              </a:solidFill>
              <a:latin typeface="Calibri"/>
              <a:ea typeface="Calibri"/>
              <a:cs typeface="Calibri"/>
              <a:sym typeface="Calibri"/>
            </a:endParaRPr>
          </a:p>
          <a:p>
            <a:pPr indent="0" lvl="0" marL="0" rtl="0">
              <a:spcBef>
                <a:spcPts val="1600"/>
              </a:spcBef>
              <a:spcAft>
                <a:spcPts val="0"/>
              </a:spcAft>
              <a:buClr>
                <a:schemeClr val="dk1"/>
              </a:buClr>
              <a:buSzPts val="1100"/>
              <a:buFont typeface="Arial"/>
              <a:buNone/>
            </a:pPr>
            <a:r>
              <a:t/>
            </a:r>
            <a:endParaRPr sz="1200">
              <a:solidFill>
                <a:srgbClr val="4A86E8"/>
              </a:solidFill>
              <a:latin typeface="Calibri"/>
              <a:ea typeface="Calibri"/>
              <a:cs typeface="Calibri"/>
              <a:sym typeface="Calibri"/>
            </a:endParaRPr>
          </a:p>
          <a:p>
            <a:pPr indent="0" lvl="0" marL="0" rtl="0">
              <a:spcBef>
                <a:spcPts val="1600"/>
              </a:spcBef>
              <a:spcAft>
                <a:spcPts val="0"/>
              </a:spcAft>
              <a:buClr>
                <a:schemeClr val="dk1"/>
              </a:buClr>
              <a:buSzPts val="1100"/>
              <a:buFont typeface="Arial"/>
              <a:buNone/>
            </a:pPr>
            <a:r>
              <a:t/>
            </a:r>
            <a:endParaRPr sz="1200">
              <a:solidFill>
                <a:srgbClr val="777777"/>
              </a:solidFill>
              <a:highlight>
                <a:srgbClr val="FFFFFF"/>
              </a:highlight>
              <a:latin typeface="Calibri"/>
              <a:ea typeface="Calibri"/>
              <a:cs typeface="Calibri"/>
              <a:sym typeface="Calibri"/>
            </a:endParaRPr>
          </a:p>
          <a:p>
            <a:pPr indent="0" lvl="0" marL="0" rtl="0">
              <a:spcBef>
                <a:spcPts val="1600"/>
              </a:spcBef>
              <a:spcAft>
                <a:spcPts val="0"/>
              </a:spcAft>
              <a:buClr>
                <a:schemeClr val="dk1"/>
              </a:buClr>
              <a:buSzPts val="1100"/>
              <a:buFont typeface="Arial"/>
              <a:buNone/>
            </a:pPr>
            <a:r>
              <a:t/>
            </a:r>
            <a:endParaRPr sz="1200">
              <a:solidFill>
                <a:srgbClr val="777777"/>
              </a:solidFill>
              <a:highlight>
                <a:srgbClr val="FFFFFF"/>
              </a:highlight>
              <a:latin typeface="Calibri"/>
              <a:ea typeface="Calibri"/>
              <a:cs typeface="Calibri"/>
              <a:sym typeface="Calibri"/>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rot="1428347">
            <a:off x="7288947" y="2664425"/>
            <a:ext cx="814627" cy="792600"/>
          </a:xfrm>
          <a:prstGeom prst="rect">
            <a:avLst/>
          </a:prstGeom>
          <a:noFill/>
          <a:ln>
            <a:noFill/>
          </a:ln>
        </p:spPr>
      </p:pic>
      <p:pic>
        <p:nvPicPr>
          <p:cNvPr id="203" name="Shape 203"/>
          <p:cNvPicPr preferRelativeResize="0"/>
          <p:nvPr/>
        </p:nvPicPr>
        <p:blipFill>
          <a:blip r:embed="rId3">
            <a:alphaModFix/>
          </a:blip>
          <a:stretch>
            <a:fillRect/>
          </a:stretch>
        </p:blipFill>
        <p:spPr>
          <a:xfrm rot="10800000">
            <a:off x="892276" y="879830"/>
            <a:ext cx="814625" cy="792600"/>
          </a:xfrm>
          <a:prstGeom prst="rect">
            <a:avLst/>
          </a:prstGeom>
          <a:noFill/>
          <a:ln>
            <a:noFill/>
          </a:ln>
        </p:spPr>
      </p:pic>
      <p:pic>
        <p:nvPicPr>
          <p:cNvPr id="204" name="Shape 204"/>
          <p:cNvPicPr preferRelativeResize="0"/>
          <p:nvPr/>
        </p:nvPicPr>
        <p:blipFill>
          <a:blip r:embed="rId4">
            <a:alphaModFix/>
          </a:blip>
          <a:stretch>
            <a:fillRect/>
          </a:stretch>
        </p:blipFill>
        <p:spPr>
          <a:xfrm flipH="1" rot="-996656">
            <a:off x="7244989" y="566263"/>
            <a:ext cx="935897" cy="768423"/>
          </a:xfrm>
          <a:prstGeom prst="rect">
            <a:avLst/>
          </a:prstGeom>
          <a:noFill/>
          <a:ln>
            <a:noFill/>
          </a:ln>
        </p:spPr>
      </p:pic>
      <p:pic>
        <p:nvPicPr>
          <p:cNvPr id="205" name="Shape 205"/>
          <p:cNvPicPr preferRelativeResize="0"/>
          <p:nvPr/>
        </p:nvPicPr>
        <p:blipFill>
          <a:blip r:embed="rId4">
            <a:alphaModFix/>
          </a:blip>
          <a:stretch>
            <a:fillRect/>
          </a:stretch>
        </p:blipFill>
        <p:spPr>
          <a:xfrm rot="-845871">
            <a:off x="999081" y="3838382"/>
            <a:ext cx="811338" cy="666151"/>
          </a:xfrm>
          <a:prstGeom prst="rect">
            <a:avLst/>
          </a:prstGeom>
          <a:noFill/>
          <a:ln>
            <a:noFill/>
          </a:ln>
        </p:spPr>
      </p:pic>
      <p:pic>
        <p:nvPicPr>
          <p:cNvPr id="206" name="Shape 206"/>
          <p:cNvPicPr preferRelativeResize="0"/>
          <p:nvPr/>
        </p:nvPicPr>
        <p:blipFill rotWithShape="1">
          <a:blip r:embed="rId5">
            <a:alphaModFix/>
          </a:blip>
          <a:srcRect b="0" l="0" r="0" t="0"/>
          <a:stretch/>
        </p:blipFill>
        <p:spPr>
          <a:xfrm>
            <a:off x="5871100" y="448514"/>
            <a:ext cx="726575" cy="605479"/>
          </a:xfrm>
          <a:prstGeom prst="rect">
            <a:avLst/>
          </a:prstGeom>
          <a:noFill/>
          <a:ln>
            <a:noFill/>
          </a:ln>
        </p:spPr>
      </p:pic>
      <p:pic>
        <p:nvPicPr>
          <p:cNvPr id="207" name="Shape 207"/>
          <p:cNvPicPr preferRelativeResize="0"/>
          <p:nvPr/>
        </p:nvPicPr>
        <p:blipFill rotWithShape="1">
          <a:blip r:embed="rId5">
            <a:alphaModFix/>
          </a:blip>
          <a:srcRect b="0" l="0" r="0" t="0"/>
          <a:stretch/>
        </p:blipFill>
        <p:spPr>
          <a:xfrm rot="-1010647">
            <a:off x="674100" y="2693664"/>
            <a:ext cx="726575" cy="605479"/>
          </a:xfrm>
          <a:prstGeom prst="rect">
            <a:avLst/>
          </a:prstGeom>
          <a:noFill/>
          <a:ln>
            <a:noFill/>
          </a:ln>
        </p:spPr>
      </p:pic>
      <p:pic>
        <p:nvPicPr>
          <p:cNvPr id="208" name="Shape 208"/>
          <p:cNvPicPr preferRelativeResize="0"/>
          <p:nvPr/>
        </p:nvPicPr>
        <p:blipFill rotWithShape="1">
          <a:blip r:embed="rId5">
            <a:alphaModFix/>
          </a:blip>
          <a:srcRect b="0" l="0" r="0" t="0"/>
          <a:stretch/>
        </p:blipFill>
        <p:spPr>
          <a:xfrm>
            <a:off x="8103576" y="3931974"/>
            <a:ext cx="574774" cy="478975"/>
          </a:xfrm>
          <a:prstGeom prst="rect">
            <a:avLst/>
          </a:prstGeom>
          <a:noFill/>
          <a:ln>
            <a:noFill/>
          </a:ln>
        </p:spPr>
      </p:pic>
      <p:pic>
        <p:nvPicPr>
          <p:cNvPr id="209" name="Shape 209"/>
          <p:cNvPicPr preferRelativeResize="0"/>
          <p:nvPr/>
        </p:nvPicPr>
        <p:blipFill>
          <a:blip r:embed="rId6">
            <a:alphaModFix/>
          </a:blip>
          <a:stretch>
            <a:fillRect/>
          </a:stretch>
        </p:blipFill>
        <p:spPr>
          <a:xfrm rot="-893975">
            <a:off x="3782850" y="510490"/>
            <a:ext cx="574775" cy="633948"/>
          </a:xfrm>
          <a:prstGeom prst="rect">
            <a:avLst/>
          </a:prstGeom>
          <a:noFill/>
          <a:ln>
            <a:noFill/>
          </a:ln>
        </p:spPr>
      </p:pic>
      <p:pic>
        <p:nvPicPr>
          <p:cNvPr id="210" name="Shape 210"/>
          <p:cNvPicPr preferRelativeResize="0"/>
          <p:nvPr/>
        </p:nvPicPr>
        <p:blipFill>
          <a:blip r:embed="rId6">
            <a:alphaModFix/>
          </a:blip>
          <a:stretch>
            <a:fillRect/>
          </a:stretch>
        </p:blipFill>
        <p:spPr>
          <a:xfrm rot="919527">
            <a:off x="7896690" y="1628381"/>
            <a:ext cx="739102" cy="815192"/>
          </a:xfrm>
          <a:prstGeom prst="rect">
            <a:avLst/>
          </a:prstGeom>
          <a:noFill/>
          <a:ln>
            <a:noFill/>
          </a:ln>
        </p:spPr>
      </p:pic>
      <p:pic>
        <p:nvPicPr>
          <p:cNvPr id="211" name="Shape 211"/>
          <p:cNvPicPr preferRelativeResize="0"/>
          <p:nvPr/>
        </p:nvPicPr>
        <p:blipFill>
          <a:blip r:embed="rId6">
            <a:alphaModFix/>
          </a:blip>
          <a:stretch>
            <a:fillRect/>
          </a:stretch>
        </p:blipFill>
        <p:spPr>
          <a:xfrm rot="-1137816">
            <a:off x="471317" y="3414607"/>
            <a:ext cx="518591" cy="571986"/>
          </a:xfrm>
          <a:prstGeom prst="rect">
            <a:avLst/>
          </a:prstGeom>
          <a:noFill/>
          <a:ln>
            <a:noFill/>
          </a:ln>
        </p:spPr>
      </p:pic>
      <p:pic>
        <p:nvPicPr>
          <p:cNvPr id="212" name="Shape 212"/>
          <p:cNvPicPr preferRelativeResize="0"/>
          <p:nvPr/>
        </p:nvPicPr>
        <p:blipFill>
          <a:blip r:embed="rId3">
            <a:alphaModFix/>
          </a:blip>
          <a:stretch>
            <a:fillRect/>
          </a:stretch>
        </p:blipFill>
        <p:spPr>
          <a:xfrm rot="-409378">
            <a:off x="4713081" y="379125"/>
            <a:ext cx="570090" cy="554670"/>
          </a:xfrm>
          <a:prstGeom prst="rect">
            <a:avLst/>
          </a:prstGeom>
          <a:noFill/>
          <a:ln>
            <a:noFill/>
          </a:ln>
        </p:spPr>
      </p:pic>
      <p:pic>
        <p:nvPicPr>
          <p:cNvPr id="213" name="Shape 213"/>
          <p:cNvPicPr preferRelativeResize="0"/>
          <p:nvPr/>
        </p:nvPicPr>
        <p:blipFill>
          <a:blip r:embed="rId4">
            <a:alphaModFix/>
          </a:blip>
          <a:stretch>
            <a:fillRect/>
          </a:stretch>
        </p:blipFill>
        <p:spPr>
          <a:xfrm rot="-13">
            <a:off x="4470640" y="4425272"/>
            <a:ext cx="615944" cy="505725"/>
          </a:xfrm>
          <a:prstGeom prst="rect">
            <a:avLst/>
          </a:prstGeom>
          <a:noFill/>
          <a:ln>
            <a:noFill/>
          </a:ln>
        </p:spPr>
      </p:pic>
      <p:sp>
        <p:nvSpPr>
          <p:cNvPr id="214" name="Shape 214"/>
          <p:cNvSpPr txBox="1"/>
          <p:nvPr/>
        </p:nvSpPr>
        <p:spPr>
          <a:xfrm>
            <a:off x="1719788" y="1492635"/>
            <a:ext cx="5196900" cy="24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Thank you!!</a:t>
            </a:r>
            <a:endParaRPr sz="2800">
              <a:solidFill>
                <a:schemeClr val="dk1"/>
              </a:solidFill>
            </a:endParaRPr>
          </a:p>
          <a:p>
            <a:pPr indent="0" lvl="0" marL="0" rtl="0" algn="ctr">
              <a:spcBef>
                <a:spcPts val="0"/>
              </a:spcBef>
              <a:spcAft>
                <a:spcPts val="0"/>
              </a:spcAft>
              <a:buNone/>
            </a:pPr>
            <a:r>
              <a:t/>
            </a:r>
            <a:endParaRPr sz="2800">
              <a:solidFill>
                <a:schemeClr val="dk1"/>
              </a:solidFill>
            </a:endParaRPr>
          </a:p>
          <a:p>
            <a:pPr indent="0" lvl="0" marL="0" rtl="0" algn="ctr">
              <a:spcBef>
                <a:spcPts val="0"/>
              </a:spcBef>
              <a:spcAft>
                <a:spcPts val="0"/>
              </a:spcAft>
              <a:buNone/>
            </a:pPr>
            <a:r>
              <a:rPr lang="en">
                <a:solidFill>
                  <a:schemeClr val="dk1"/>
                </a:solidFill>
              </a:rPr>
              <a:t>Questions? Comments? Email me!</a:t>
            </a:r>
            <a:endParaRPr>
              <a:solidFill>
                <a:schemeClr val="dk1"/>
              </a:solidFill>
            </a:endParaRPr>
          </a:p>
          <a:p>
            <a:pPr indent="0" lvl="0" marL="0" rtl="0" algn="ctr">
              <a:spcBef>
                <a:spcPts val="0"/>
              </a:spcBef>
              <a:spcAft>
                <a:spcPts val="0"/>
              </a:spcAft>
              <a:buNone/>
            </a:pPr>
            <a:r>
              <a:rPr lang="en" u="sng">
                <a:solidFill>
                  <a:schemeClr val="hlink"/>
                </a:solidFill>
                <a:hlinkClick r:id="rId7"/>
              </a:rPr>
              <a:t>jackieapples@gmail.com</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chemeClr val="dk1"/>
                </a:solidFill>
              </a:rPr>
              <a:t>Jaclyn Lewis Anderson</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Fluid Intelligence </a:t>
            </a:r>
            <a:endParaRPr/>
          </a:p>
        </p:txBody>
      </p:sp>
      <p:sp>
        <p:nvSpPr>
          <p:cNvPr id="72" name="Shape 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200">
                <a:solidFill>
                  <a:srgbClr val="000000"/>
                </a:solidFill>
                <a:highlight>
                  <a:srgbClr val="FFFFFF"/>
                </a:highlight>
                <a:latin typeface="Calibri"/>
                <a:ea typeface="Calibri"/>
                <a:cs typeface="Calibri"/>
                <a:sym typeface="Calibri"/>
              </a:rPr>
              <a:t>FLUID INTELLIGENCE</a:t>
            </a:r>
            <a:r>
              <a:rPr lang="en" sz="1200">
                <a:solidFill>
                  <a:srgbClr val="000000"/>
                </a:solidFill>
                <a:highlight>
                  <a:srgbClr val="FFFFFF"/>
                </a:highlight>
                <a:latin typeface="Calibri"/>
                <a:ea typeface="Calibri"/>
                <a:cs typeface="Calibri"/>
                <a:sym typeface="Calibri"/>
              </a:rPr>
              <a:t>:</a:t>
            </a:r>
            <a:r>
              <a:rPr lang="en" sz="1200">
                <a:solidFill>
                  <a:srgbClr val="434343"/>
                </a:solidFill>
                <a:highlight>
                  <a:srgbClr val="FFFFFF"/>
                </a:highlight>
                <a:latin typeface="Calibri"/>
                <a:ea typeface="Calibri"/>
                <a:cs typeface="Calibri"/>
                <a:sym typeface="Calibri"/>
              </a:rPr>
              <a:t> the ability to think abstractly, reason, identify patterns, solve problems, &amp;  discern relationships.</a:t>
            </a:r>
            <a:endParaRPr sz="1200">
              <a:solidFill>
                <a:srgbClr val="434343"/>
              </a:solidFill>
              <a:highlight>
                <a:srgbClr val="FFFFFF"/>
              </a:highlight>
              <a:latin typeface="Calibri"/>
              <a:ea typeface="Calibri"/>
              <a:cs typeface="Calibri"/>
              <a:sym typeface="Calibri"/>
            </a:endParaRPr>
          </a:p>
          <a:p>
            <a:pPr indent="0" lvl="0" marL="0">
              <a:spcBef>
                <a:spcPts val="1600"/>
              </a:spcBef>
              <a:spcAft>
                <a:spcPts val="0"/>
              </a:spcAft>
              <a:buNone/>
            </a:pPr>
            <a:r>
              <a:rPr b="1" lang="en" sz="1200">
                <a:solidFill>
                  <a:srgbClr val="000000"/>
                </a:solidFill>
                <a:highlight>
                  <a:srgbClr val="FFFFFF"/>
                </a:highlight>
                <a:latin typeface="Calibri"/>
                <a:ea typeface="Calibri"/>
                <a:cs typeface="Calibri"/>
                <a:sym typeface="Calibri"/>
              </a:rPr>
              <a:t>Music, voice and drama lessons are also linked with abilities associated with fluid intelligence, such as working memory, perceptual organization and processing speed.</a:t>
            </a:r>
            <a:r>
              <a:rPr b="1" lang="en" sz="1200">
                <a:solidFill>
                  <a:srgbClr val="777777"/>
                </a:solidFill>
                <a:highlight>
                  <a:srgbClr val="FFFFFF"/>
                </a:highlight>
                <a:latin typeface="Calibri"/>
                <a:ea typeface="Calibri"/>
                <a:cs typeface="Calibri"/>
                <a:sym typeface="Calibri"/>
              </a:rPr>
              <a:t> </a:t>
            </a:r>
            <a:r>
              <a:rPr lang="en" sz="1200">
                <a:solidFill>
                  <a:srgbClr val="777777"/>
                </a:solidFill>
                <a:highlight>
                  <a:srgbClr val="FFFFFF"/>
                </a:highlight>
                <a:latin typeface="Calibri"/>
                <a:ea typeface="Calibri"/>
                <a:cs typeface="Calibri"/>
                <a:sym typeface="Calibri"/>
              </a:rPr>
              <a:t>(Parenting Sciences http://www.parentingscience.com/music-and-intelligence.html). </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0"/>
              </a:spcAft>
              <a:buNone/>
            </a:pPr>
            <a:r>
              <a:rPr b="1" lang="en" sz="1200">
                <a:solidFill>
                  <a:schemeClr val="dk1"/>
                </a:solidFill>
                <a:highlight>
                  <a:schemeClr val="lt1"/>
                </a:highlight>
                <a:latin typeface="Calibri"/>
                <a:ea typeface="Calibri"/>
                <a:cs typeface="Calibri"/>
                <a:sym typeface="Calibri"/>
              </a:rPr>
              <a:t>Studies show…</a:t>
            </a:r>
            <a:r>
              <a:rPr lang="en" sz="1200">
                <a:solidFill>
                  <a:schemeClr val="dk1"/>
                </a:solidFill>
                <a:highlight>
                  <a:schemeClr val="lt1"/>
                </a:highlight>
                <a:latin typeface="Calibri"/>
                <a:ea typeface="Calibri"/>
                <a:cs typeface="Calibri"/>
                <a:sym typeface="Calibri"/>
              </a:rPr>
              <a:t>Learning to play a musical instrument can raise children’s IQs and improving reading and social skills.</a:t>
            </a:r>
            <a:r>
              <a:rPr lang="en" sz="1200">
                <a:solidFill>
                  <a:srgbClr val="777777"/>
                </a:solidFill>
                <a:highlight>
                  <a:schemeClr val="lt1"/>
                </a:highlight>
                <a:latin typeface="Calibri"/>
                <a:ea typeface="Calibri"/>
                <a:cs typeface="Calibri"/>
                <a:sym typeface="Calibri"/>
              </a:rPr>
              <a:t> Youth who take music lessons have slightly higher IQs, with the effects cutting across many different intellectual abilities, including verbal, mathematical and temporal-spatial (E. Glenn Schellenberg 2006). </a:t>
            </a:r>
            <a:endParaRPr sz="1200">
              <a:solidFill>
                <a:srgbClr val="777777"/>
              </a:solidFill>
              <a:highlight>
                <a:schemeClr val="lt1"/>
              </a:highlight>
              <a:latin typeface="Calibri"/>
              <a:ea typeface="Calibri"/>
              <a:cs typeface="Calibri"/>
              <a:sym typeface="Calibri"/>
            </a:endParaRPr>
          </a:p>
          <a:p>
            <a:pPr indent="0" lvl="0" marL="0">
              <a:spcBef>
                <a:spcPts val="1600"/>
              </a:spcBef>
              <a:spcAft>
                <a:spcPts val="0"/>
              </a:spcAft>
              <a:buNone/>
            </a:pPr>
            <a:r>
              <a:rPr lang="en" sz="1200">
                <a:solidFill>
                  <a:srgbClr val="777777"/>
                </a:solidFill>
                <a:highlight>
                  <a:srgbClr val="FFFFFF"/>
                </a:highlight>
                <a:latin typeface="Calibri"/>
                <a:ea typeface="Calibri"/>
                <a:cs typeface="Calibri"/>
                <a:sym typeface="Calibri"/>
              </a:rPr>
              <a:t>Recent budget cuts have eliminated many schools’ music programs, leaving students few nearby options for low-cost or free cultural programming.</a:t>
            </a:r>
            <a:endParaRPr sz="1200">
              <a:solidFill>
                <a:srgbClr val="777777"/>
              </a:solidFill>
              <a:highlight>
                <a:srgbClr val="FFFFFF"/>
              </a:highlight>
              <a:latin typeface="Calibri"/>
              <a:ea typeface="Calibri"/>
              <a:cs typeface="Calibri"/>
              <a:sym typeface="Calibri"/>
            </a:endParaRPr>
          </a:p>
          <a:p>
            <a:pPr indent="0" lvl="0" marL="0">
              <a:spcBef>
                <a:spcPts val="1600"/>
              </a:spcBef>
              <a:spcAft>
                <a:spcPts val="1600"/>
              </a:spcAft>
              <a:buNone/>
            </a:pPr>
            <a:r>
              <a:t/>
            </a:r>
            <a:endParaRPr sz="1200">
              <a:solidFill>
                <a:srgbClr val="777777"/>
              </a:solidFill>
              <a:highlight>
                <a:srgbClr val="FFFFFF"/>
              </a:highlight>
              <a:latin typeface="Calibri"/>
              <a:ea typeface="Calibri"/>
              <a:cs typeface="Calibri"/>
              <a:sym typeface="Calibri"/>
            </a:endParaRPr>
          </a:p>
        </p:txBody>
      </p:sp>
      <p:pic>
        <p:nvPicPr>
          <p:cNvPr id="73" name="Shape 73"/>
          <p:cNvPicPr preferRelativeResize="0"/>
          <p:nvPr/>
        </p:nvPicPr>
        <p:blipFill>
          <a:blip r:embed="rId3">
            <a:alphaModFix/>
          </a:blip>
          <a:stretch>
            <a:fillRect/>
          </a:stretch>
        </p:blipFill>
        <p:spPr>
          <a:xfrm>
            <a:off x="260350" y="3578075"/>
            <a:ext cx="1409703" cy="1371600"/>
          </a:xfrm>
          <a:prstGeom prst="rect">
            <a:avLst/>
          </a:prstGeom>
          <a:noFill/>
          <a:ln>
            <a:noFill/>
          </a:ln>
        </p:spPr>
      </p:pic>
      <p:pic>
        <p:nvPicPr>
          <p:cNvPr id="74" name="Shape 74"/>
          <p:cNvPicPr preferRelativeResize="0"/>
          <p:nvPr/>
        </p:nvPicPr>
        <p:blipFill>
          <a:blip r:embed="rId4">
            <a:alphaModFix/>
          </a:blip>
          <a:stretch>
            <a:fillRect/>
          </a:stretch>
        </p:blipFill>
        <p:spPr>
          <a:xfrm flipH="1">
            <a:off x="7190025" y="3311375"/>
            <a:ext cx="1809750" cy="1485900"/>
          </a:xfrm>
          <a:prstGeom prst="rect">
            <a:avLst/>
          </a:prstGeom>
          <a:noFill/>
          <a:ln>
            <a:noFill/>
          </a:ln>
        </p:spPr>
      </p:pic>
      <p:sp>
        <p:nvSpPr>
          <p:cNvPr id="75" name="Shape 75"/>
          <p:cNvSpPr txBox="1"/>
          <p:nvPr/>
        </p:nvSpPr>
        <p:spPr>
          <a:xfrm>
            <a:off x="2236800" y="3490075"/>
            <a:ext cx="4196400" cy="1371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en" sz="1200" u="sng">
                <a:solidFill>
                  <a:schemeClr val="hlink"/>
                </a:solidFill>
                <a:highlight>
                  <a:schemeClr val="lt1"/>
                </a:highlight>
                <a:latin typeface="Calibri"/>
                <a:ea typeface="Calibri"/>
                <a:cs typeface="Calibri"/>
                <a:sym typeface="Calibri"/>
                <a:hlinkClick r:id="rId5"/>
              </a:rPr>
              <a:t>https://www.urbanlibraries.org/project-unknown--library-teen-music-program--innovation-102.php?page_id=45MLC 2018v</a:t>
            </a:r>
            <a:endParaRPr sz="1200">
              <a:solidFill>
                <a:srgbClr val="777777"/>
              </a:solidFill>
              <a:highlight>
                <a:schemeClr val="lt1"/>
              </a:highlight>
              <a:latin typeface="Calibri"/>
              <a:ea typeface="Calibri"/>
              <a:cs typeface="Calibri"/>
              <a:sym typeface="Calibri"/>
            </a:endParaRPr>
          </a:p>
        </p:txBody>
      </p:sp>
      <p:pic>
        <p:nvPicPr>
          <p:cNvPr id="76" name="Shape 76"/>
          <p:cNvPicPr preferRelativeResize="0"/>
          <p:nvPr/>
        </p:nvPicPr>
        <p:blipFill>
          <a:blip r:embed="rId6">
            <a:alphaModFix/>
          </a:blip>
          <a:stretch>
            <a:fillRect/>
          </a:stretch>
        </p:blipFill>
        <p:spPr>
          <a:xfrm>
            <a:off x="7703950" y="117750"/>
            <a:ext cx="1295825" cy="12608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Step 1: Assess Your T/Tweens</a:t>
            </a:r>
            <a:endParaRPr/>
          </a:p>
        </p:txBody>
      </p:sp>
      <p:sp>
        <p:nvSpPr>
          <p:cNvPr id="82" name="Shape 82"/>
          <p:cNvSpPr txBox="1"/>
          <p:nvPr>
            <p:ph idx="1" type="body"/>
          </p:nvPr>
        </p:nvSpPr>
        <p:spPr>
          <a:xfrm>
            <a:off x="311700" y="1670650"/>
            <a:ext cx="8520600" cy="1117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Oswald"/>
              <a:buAutoNum type="arabicPeriod"/>
            </a:pPr>
            <a:r>
              <a:rPr lang="en">
                <a:latin typeface="Oswald"/>
                <a:ea typeface="Oswald"/>
                <a:cs typeface="Oswald"/>
                <a:sym typeface="Oswald"/>
              </a:rPr>
              <a:t>Who are they?</a:t>
            </a:r>
            <a:endParaRPr>
              <a:latin typeface="Oswald"/>
              <a:ea typeface="Oswald"/>
              <a:cs typeface="Oswald"/>
              <a:sym typeface="Oswald"/>
            </a:endParaRPr>
          </a:p>
          <a:p>
            <a:pPr indent="-342900" lvl="0" marL="457200" rtl="0">
              <a:spcBef>
                <a:spcPts val="0"/>
              </a:spcBef>
              <a:spcAft>
                <a:spcPts val="0"/>
              </a:spcAft>
              <a:buSzPts val="1800"/>
              <a:buFont typeface="Oswald"/>
              <a:buAutoNum type="arabicPeriod"/>
            </a:pPr>
            <a:r>
              <a:rPr lang="en">
                <a:latin typeface="Oswald"/>
                <a:ea typeface="Oswald"/>
                <a:cs typeface="Oswald"/>
                <a:sym typeface="Oswald"/>
              </a:rPr>
              <a:t>How are they involved in their community?</a:t>
            </a:r>
            <a:endParaRPr>
              <a:latin typeface="Oswald"/>
              <a:ea typeface="Oswald"/>
              <a:cs typeface="Oswald"/>
              <a:sym typeface="Oswald"/>
            </a:endParaRPr>
          </a:p>
          <a:p>
            <a:pPr indent="-342900" lvl="0" marL="457200" rtl="0">
              <a:spcBef>
                <a:spcPts val="0"/>
              </a:spcBef>
              <a:spcAft>
                <a:spcPts val="0"/>
              </a:spcAft>
              <a:buSzPts val="1800"/>
              <a:buFont typeface="Oswald"/>
              <a:buAutoNum type="arabicPeriod"/>
            </a:pPr>
            <a:r>
              <a:rPr lang="en">
                <a:latin typeface="Oswald"/>
                <a:ea typeface="Oswald"/>
                <a:cs typeface="Oswald"/>
                <a:sym typeface="Oswald"/>
              </a:rPr>
              <a:t>Is their involvement in the library dependant on outside forces (ie. transportation from parents) </a:t>
            </a:r>
            <a:endParaRPr>
              <a:latin typeface="Oswald"/>
              <a:ea typeface="Oswald"/>
              <a:cs typeface="Oswald"/>
              <a:sym typeface="Oswald"/>
            </a:endParaRPr>
          </a:p>
          <a:p>
            <a:pPr indent="0" lvl="0" marL="0" rtl="0">
              <a:spcBef>
                <a:spcPts val="1600"/>
              </a:spcBef>
              <a:spcAft>
                <a:spcPts val="0"/>
              </a:spcAft>
              <a:buNone/>
            </a:pPr>
            <a:r>
              <a:t/>
            </a:r>
            <a:endParaRPr>
              <a:latin typeface="Oswald"/>
              <a:ea typeface="Oswald"/>
              <a:cs typeface="Oswald"/>
              <a:sym typeface="Oswald"/>
            </a:endParaRPr>
          </a:p>
          <a:p>
            <a:pPr indent="0" lvl="0" marL="0" rtl="0">
              <a:spcBef>
                <a:spcPts val="1600"/>
              </a:spcBef>
              <a:spcAft>
                <a:spcPts val="0"/>
              </a:spcAft>
              <a:buNone/>
            </a:pPr>
            <a:r>
              <a:t/>
            </a:r>
            <a:endParaRPr sz="2800">
              <a:solidFill>
                <a:schemeClr val="dk1"/>
              </a:solidFill>
              <a:latin typeface="Calibri"/>
              <a:ea typeface="Calibri"/>
              <a:cs typeface="Calibri"/>
              <a:sym typeface="Calibri"/>
            </a:endParaRPr>
          </a:p>
          <a:p>
            <a:pPr indent="0" lvl="0" marL="0" rtl="0">
              <a:spcBef>
                <a:spcPts val="1600"/>
              </a:spcBef>
              <a:spcAft>
                <a:spcPts val="1600"/>
              </a:spcAft>
              <a:buNone/>
            </a:pPr>
            <a:r>
              <a:t/>
            </a:r>
            <a:endParaRPr>
              <a:latin typeface="Calibri"/>
              <a:ea typeface="Calibri"/>
              <a:cs typeface="Calibri"/>
              <a:sym typeface="Calibri"/>
            </a:endParaRPr>
          </a:p>
        </p:txBody>
      </p:sp>
      <p:pic>
        <p:nvPicPr>
          <p:cNvPr id="83" name="Shape 83"/>
          <p:cNvPicPr preferRelativeResize="0"/>
          <p:nvPr/>
        </p:nvPicPr>
        <p:blipFill>
          <a:blip r:embed="rId3">
            <a:alphaModFix/>
          </a:blip>
          <a:stretch>
            <a:fillRect/>
          </a:stretch>
        </p:blipFill>
        <p:spPr>
          <a:xfrm>
            <a:off x="422425" y="239563"/>
            <a:ext cx="1543050" cy="1285875"/>
          </a:xfrm>
          <a:prstGeom prst="rect">
            <a:avLst/>
          </a:prstGeom>
          <a:noFill/>
          <a:ln>
            <a:noFill/>
          </a:ln>
        </p:spPr>
      </p:pic>
      <p:pic>
        <p:nvPicPr>
          <p:cNvPr id="84" name="Shape 84"/>
          <p:cNvPicPr preferRelativeResize="0"/>
          <p:nvPr/>
        </p:nvPicPr>
        <p:blipFill>
          <a:blip r:embed="rId3">
            <a:alphaModFix/>
          </a:blip>
          <a:stretch>
            <a:fillRect/>
          </a:stretch>
        </p:blipFill>
        <p:spPr>
          <a:xfrm>
            <a:off x="7185700" y="239563"/>
            <a:ext cx="1543050" cy="1285875"/>
          </a:xfrm>
          <a:prstGeom prst="rect">
            <a:avLst/>
          </a:prstGeom>
          <a:noFill/>
          <a:ln>
            <a:noFill/>
          </a:ln>
        </p:spPr>
      </p:pic>
      <p:pic>
        <p:nvPicPr>
          <p:cNvPr id="85" name="Shape 85"/>
          <p:cNvPicPr preferRelativeResize="0"/>
          <p:nvPr/>
        </p:nvPicPr>
        <p:blipFill>
          <a:blip r:embed="rId4">
            <a:alphaModFix/>
          </a:blip>
          <a:stretch>
            <a:fillRect/>
          </a:stretch>
        </p:blipFill>
        <p:spPr>
          <a:xfrm>
            <a:off x="768900" y="3391200"/>
            <a:ext cx="889275" cy="980825"/>
          </a:xfrm>
          <a:prstGeom prst="rect">
            <a:avLst/>
          </a:prstGeom>
          <a:noFill/>
          <a:ln>
            <a:noFill/>
          </a:ln>
        </p:spPr>
      </p:pic>
      <p:pic>
        <p:nvPicPr>
          <p:cNvPr id="86" name="Shape 86"/>
          <p:cNvPicPr preferRelativeResize="0"/>
          <p:nvPr/>
        </p:nvPicPr>
        <p:blipFill>
          <a:blip r:embed="rId4">
            <a:alphaModFix/>
          </a:blip>
          <a:stretch>
            <a:fillRect/>
          </a:stretch>
        </p:blipFill>
        <p:spPr>
          <a:xfrm>
            <a:off x="7462900" y="3391200"/>
            <a:ext cx="889275" cy="980825"/>
          </a:xfrm>
          <a:prstGeom prst="rect">
            <a:avLst/>
          </a:prstGeom>
          <a:noFill/>
          <a:ln>
            <a:noFill/>
          </a:ln>
        </p:spPr>
      </p:pic>
      <p:sp>
        <p:nvSpPr>
          <p:cNvPr id="87" name="Shape 87"/>
          <p:cNvSpPr txBox="1"/>
          <p:nvPr>
            <p:ph idx="1" type="body"/>
          </p:nvPr>
        </p:nvSpPr>
        <p:spPr>
          <a:xfrm>
            <a:off x="1559950" y="3315000"/>
            <a:ext cx="6038100" cy="117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If teens are not coming in your library, find a partner through the school year in which those relationships can forge (high school librarian, Boys n Girls Club Leader, etc)</a:t>
            </a:r>
            <a:endParaRPr>
              <a:latin typeface="Oswald"/>
              <a:ea typeface="Oswald"/>
              <a:cs typeface="Oswald"/>
              <a:sym typeface="Oswald"/>
            </a:endParaRPr>
          </a:p>
          <a:p>
            <a:pPr indent="0" lvl="0" marL="0" rtl="0">
              <a:spcBef>
                <a:spcPts val="1600"/>
              </a:spcBef>
              <a:spcAft>
                <a:spcPts val="0"/>
              </a:spcAft>
              <a:buNone/>
            </a:pPr>
            <a:r>
              <a:t/>
            </a:r>
            <a:endParaRPr sz="2800">
              <a:solidFill>
                <a:schemeClr val="dk1"/>
              </a:solidFill>
              <a:latin typeface="Calibri"/>
              <a:ea typeface="Calibri"/>
              <a:cs typeface="Calibri"/>
              <a:sym typeface="Calibri"/>
            </a:endParaRPr>
          </a:p>
          <a:p>
            <a:pPr indent="0" lvl="0" marL="0" rtl="0">
              <a:spcBef>
                <a:spcPts val="1600"/>
              </a:spcBef>
              <a:spcAft>
                <a:spcPts val="160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Clr>
                <a:schemeClr val="dk1"/>
              </a:buClr>
              <a:buSzPts val="1100"/>
              <a:buFont typeface="Arial"/>
              <a:buNone/>
            </a:pPr>
            <a:r>
              <a:rPr lang="en"/>
              <a:t>Step 2: Use this info to strategize </a:t>
            </a:r>
            <a:endParaRPr/>
          </a:p>
          <a:p>
            <a:pPr indent="0" lvl="0" marL="0" algn="ctr">
              <a:spcBef>
                <a:spcPts val="0"/>
              </a:spcBef>
              <a:spcAft>
                <a:spcPts val="0"/>
              </a:spcAft>
              <a:buNone/>
            </a:pPr>
            <a:r>
              <a:t/>
            </a:r>
            <a:endParaRPr/>
          </a:p>
        </p:txBody>
      </p:sp>
      <p:sp>
        <p:nvSpPr>
          <p:cNvPr id="93" name="Shape 93"/>
          <p:cNvSpPr txBox="1"/>
          <p:nvPr>
            <p:ph idx="1" type="body"/>
          </p:nvPr>
        </p:nvSpPr>
        <p:spPr>
          <a:xfrm>
            <a:off x="1407550" y="1557725"/>
            <a:ext cx="6551100" cy="2858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Based off what you know (and what your budget is), how can you make the most impact?</a:t>
            </a:r>
            <a:endParaRPr/>
          </a:p>
          <a:p>
            <a:pPr indent="-342900" lvl="0" marL="457200" rtl="0">
              <a:spcBef>
                <a:spcPts val="0"/>
              </a:spcBef>
              <a:spcAft>
                <a:spcPts val="0"/>
              </a:spcAft>
              <a:buSzPts val="1800"/>
              <a:buAutoNum type="arabicPeriod"/>
            </a:pPr>
            <a:r>
              <a:rPr lang="en"/>
              <a:t>Quantity vs Quality</a:t>
            </a:r>
            <a:endParaRPr/>
          </a:p>
          <a:p>
            <a:pPr indent="-317500" lvl="1" marL="914400" rtl="0">
              <a:spcBef>
                <a:spcPts val="0"/>
              </a:spcBef>
              <a:spcAft>
                <a:spcPts val="0"/>
              </a:spcAft>
              <a:buSzPts val="1400"/>
              <a:buAutoNum type="alphaLcPeriod"/>
            </a:pPr>
            <a:r>
              <a:rPr lang="en"/>
              <a:t>Student to Teacher Ratio</a:t>
            </a:r>
            <a:endParaRPr/>
          </a:p>
          <a:p>
            <a:pPr indent="-317500" lvl="2" marL="1371600" rtl="0">
              <a:spcBef>
                <a:spcPts val="0"/>
              </a:spcBef>
              <a:spcAft>
                <a:spcPts val="0"/>
              </a:spcAft>
              <a:buSzPts val="1400"/>
              <a:buAutoNum type="romanLcPeriod"/>
            </a:pPr>
            <a:r>
              <a:rPr lang="en"/>
              <a:t>High Ratio = Socialization with Peers</a:t>
            </a:r>
            <a:endParaRPr/>
          </a:p>
          <a:p>
            <a:pPr indent="-317500" lvl="2" marL="1371600" rtl="0">
              <a:spcBef>
                <a:spcPts val="0"/>
              </a:spcBef>
              <a:spcAft>
                <a:spcPts val="0"/>
              </a:spcAft>
              <a:buSzPts val="1400"/>
              <a:buAutoNum type="romanLcPeriod"/>
            </a:pPr>
            <a:r>
              <a:rPr lang="en"/>
              <a:t>Low Ratio = Time teacher can give to/mentor each individual student</a:t>
            </a:r>
            <a:endParaRPr/>
          </a:p>
          <a:p>
            <a:pPr indent="-342900" lvl="0" marL="457200" rtl="0">
              <a:spcBef>
                <a:spcPts val="0"/>
              </a:spcBef>
              <a:spcAft>
                <a:spcPts val="0"/>
              </a:spcAft>
              <a:buSzPts val="1800"/>
              <a:buAutoNum type="arabicPeriod"/>
            </a:pPr>
            <a:r>
              <a:rPr lang="en"/>
              <a:t>Passive vs Active Programming</a:t>
            </a:r>
            <a:endParaRPr/>
          </a:p>
        </p:txBody>
      </p:sp>
      <p:pic>
        <p:nvPicPr>
          <p:cNvPr id="94" name="Shape 94"/>
          <p:cNvPicPr preferRelativeResize="0"/>
          <p:nvPr/>
        </p:nvPicPr>
        <p:blipFill>
          <a:blip r:embed="rId3">
            <a:alphaModFix/>
          </a:blip>
          <a:stretch>
            <a:fillRect/>
          </a:stretch>
        </p:blipFill>
        <p:spPr>
          <a:xfrm>
            <a:off x="422425" y="239563"/>
            <a:ext cx="1543050" cy="1285875"/>
          </a:xfrm>
          <a:prstGeom prst="rect">
            <a:avLst/>
          </a:prstGeom>
          <a:noFill/>
          <a:ln>
            <a:noFill/>
          </a:ln>
        </p:spPr>
      </p:pic>
      <p:pic>
        <p:nvPicPr>
          <p:cNvPr id="95" name="Shape 95"/>
          <p:cNvPicPr preferRelativeResize="0"/>
          <p:nvPr/>
        </p:nvPicPr>
        <p:blipFill>
          <a:blip r:embed="rId3">
            <a:alphaModFix/>
          </a:blip>
          <a:stretch>
            <a:fillRect/>
          </a:stretch>
        </p:blipFill>
        <p:spPr>
          <a:xfrm>
            <a:off x="7185700" y="239563"/>
            <a:ext cx="1543050" cy="1285875"/>
          </a:xfrm>
          <a:prstGeom prst="rect">
            <a:avLst/>
          </a:prstGeom>
          <a:noFill/>
          <a:ln>
            <a:noFill/>
          </a:ln>
        </p:spPr>
      </p:pic>
      <p:pic>
        <p:nvPicPr>
          <p:cNvPr id="96" name="Shape 96"/>
          <p:cNvPicPr preferRelativeResize="0"/>
          <p:nvPr/>
        </p:nvPicPr>
        <p:blipFill>
          <a:blip r:embed="rId4">
            <a:alphaModFix/>
          </a:blip>
          <a:stretch>
            <a:fillRect/>
          </a:stretch>
        </p:blipFill>
        <p:spPr>
          <a:xfrm flipH="1">
            <a:off x="7289250" y="3454150"/>
            <a:ext cx="1543050" cy="126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Music in the Library</a:t>
            </a:r>
            <a:endParaRPr/>
          </a:p>
        </p:txBody>
      </p:sp>
      <p:sp>
        <p:nvSpPr>
          <p:cNvPr id="102" name="Shape 102"/>
          <p:cNvSpPr txBox="1"/>
          <p:nvPr>
            <p:ph idx="1" type="body"/>
          </p:nvPr>
        </p:nvSpPr>
        <p:spPr>
          <a:xfrm>
            <a:off x="311700" y="1157625"/>
            <a:ext cx="8520600" cy="341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solidFill>
                  <a:schemeClr val="dk1"/>
                </a:solidFill>
              </a:rPr>
              <a:t>Encourage music in your library in any way you can this summer</a:t>
            </a:r>
            <a:endParaRPr sz="1400">
              <a:solidFill>
                <a:schemeClr val="dk1"/>
              </a:solidFill>
            </a:endParaRPr>
          </a:p>
          <a:p>
            <a:pPr indent="0" lvl="0" marL="0" rtl="0" algn="ctr">
              <a:spcBef>
                <a:spcPts val="0"/>
              </a:spcBef>
              <a:spcAft>
                <a:spcPts val="0"/>
              </a:spcAft>
              <a:buClr>
                <a:schemeClr val="dk1"/>
              </a:buClr>
              <a:buSzPts val="1100"/>
              <a:buFont typeface="Arial"/>
              <a:buNone/>
            </a:pPr>
            <a:r>
              <a:t/>
            </a:r>
            <a:endParaRPr sz="1400">
              <a:solidFill>
                <a:schemeClr val="dk1"/>
              </a:solidFill>
            </a:endParaRPr>
          </a:p>
          <a:p>
            <a:pPr indent="0" lvl="0" marL="0" rtl="0" algn="ctr">
              <a:spcBef>
                <a:spcPts val="0"/>
              </a:spcBef>
              <a:spcAft>
                <a:spcPts val="0"/>
              </a:spcAft>
              <a:buClr>
                <a:schemeClr val="dk1"/>
              </a:buClr>
              <a:buSzPts val="1100"/>
              <a:buFont typeface="Arial"/>
              <a:buNone/>
            </a:pPr>
            <a:r>
              <a:rPr b="1" lang="en" sz="1400">
                <a:solidFill>
                  <a:schemeClr val="dk1"/>
                </a:solidFill>
              </a:rPr>
              <a:t>Play music in library on Fridays</a:t>
            </a:r>
            <a:endParaRPr b="1" sz="1400">
              <a:solidFill>
                <a:schemeClr val="dk1"/>
              </a:solidFill>
            </a:endParaRPr>
          </a:p>
          <a:p>
            <a:pPr indent="0" lvl="0" marL="0" rtl="0" algn="ctr">
              <a:spcBef>
                <a:spcPts val="0"/>
              </a:spcBef>
              <a:spcAft>
                <a:spcPts val="0"/>
              </a:spcAft>
              <a:buClr>
                <a:schemeClr val="dk1"/>
              </a:buClr>
              <a:buSzPts val="1100"/>
              <a:buFont typeface="Arial"/>
              <a:buNone/>
            </a:pPr>
            <a:r>
              <a:rPr lang="en" sz="1400">
                <a:solidFill>
                  <a:schemeClr val="dk1"/>
                </a:solidFill>
              </a:rPr>
              <a:t>Classical music in reference, pop music in teen area</a:t>
            </a:r>
            <a:endParaRPr sz="1400">
              <a:solidFill>
                <a:schemeClr val="dk1"/>
              </a:solidFill>
            </a:endParaRPr>
          </a:p>
          <a:p>
            <a:pPr indent="0" lvl="0" marL="0" rtl="0" algn="ctr">
              <a:spcBef>
                <a:spcPts val="0"/>
              </a:spcBef>
              <a:spcAft>
                <a:spcPts val="0"/>
              </a:spcAft>
              <a:buNone/>
            </a:pPr>
            <a:r>
              <a:t/>
            </a:r>
            <a:endParaRPr sz="1400">
              <a:solidFill>
                <a:schemeClr val="dk1"/>
              </a:solidFill>
            </a:endParaRPr>
          </a:p>
          <a:p>
            <a:pPr indent="0" lvl="0" marL="0" rtl="0" algn="ctr">
              <a:spcBef>
                <a:spcPts val="0"/>
              </a:spcBef>
              <a:spcAft>
                <a:spcPts val="0"/>
              </a:spcAft>
              <a:buNone/>
            </a:pPr>
            <a:r>
              <a:rPr b="1" lang="en" sz="1400">
                <a:solidFill>
                  <a:schemeClr val="dk1"/>
                </a:solidFill>
              </a:rPr>
              <a:t>Have summer music series:</a:t>
            </a:r>
            <a:endParaRPr b="1" sz="1400">
              <a:solidFill>
                <a:schemeClr val="dk1"/>
              </a:solidFill>
            </a:endParaRPr>
          </a:p>
          <a:p>
            <a:pPr indent="0" lvl="0" marL="0" rtl="0" algn="ctr">
              <a:spcBef>
                <a:spcPts val="0"/>
              </a:spcBef>
              <a:spcAft>
                <a:spcPts val="0"/>
              </a:spcAft>
              <a:buNone/>
            </a:pPr>
            <a:r>
              <a:rPr lang="en" sz="1400">
                <a:solidFill>
                  <a:schemeClr val="dk1"/>
                </a:solidFill>
              </a:rPr>
              <a:t>Invite musicians to play on lawn, night music series</a:t>
            </a:r>
            <a:endParaRPr sz="1400">
              <a:solidFill>
                <a:schemeClr val="dk1"/>
              </a:solidFill>
            </a:endParaRPr>
          </a:p>
          <a:p>
            <a:pPr indent="0" lvl="0" marL="0" rtl="0" algn="ctr">
              <a:spcBef>
                <a:spcPts val="0"/>
              </a:spcBef>
              <a:spcAft>
                <a:spcPts val="0"/>
              </a:spcAft>
              <a:buNone/>
            </a:pPr>
            <a:r>
              <a:rPr lang="en" sz="1400">
                <a:solidFill>
                  <a:schemeClr val="dk1"/>
                </a:solidFill>
              </a:rPr>
              <a:t>Picnic blankets, lawn chairs, food trucks, ...</a:t>
            </a:r>
            <a:endParaRPr sz="1400">
              <a:solidFill>
                <a:schemeClr val="dk1"/>
              </a:solidFill>
            </a:endParaRPr>
          </a:p>
          <a:p>
            <a:pPr indent="0" lvl="0" marL="0" rtl="0" algn="ctr">
              <a:spcBef>
                <a:spcPts val="0"/>
              </a:spcBef>
              <a:spcAft>
                <a:spcPts val="0"/>
              </a:spcAft>
              <a:buNone/>
            </a:pPr>
            <a:r>
              <a:rPr lang="en" sz="1400">
                <a:solidFill>
                  <a:schemeClr val="dk1"/>
                </a:solidFill>
              </a:rPr>
              <a:t>Invite musicians in the library, play during lunch hour</a:t>
            </a:r>
            <a:endParaRPr sz="1400">
              <a:solidFill>
                <a:schemeClr val="dk1"/>
              </a:solidFill>
            </a:endParaRPr>
          </a:p>
          <a:p>
            <a:pPr indent="0" lvl="0" marL="0" rtl="0" algn="ctr">
              <a:spcBef>
                <a:spcPts val="0"/>
              </a:spcBef>
              <a:spcAft>
                <a:spcPts val="0"/>
              </a:spcAft>
              <a:buNone/>
            </a:pPr>
            <a:r>
              <a:rPr lang="en" sz="1400">
                <a:solidFill>
                  <a:schemeClr val="dk1"/>
                </a:solidFill>
              </a:rPr>
              <a:t>Include any teen musicians you know</a:t>
            </a:r>
            <a:endParaRPr sz="1400">
              <a:solidFill>
                <a:schemeClr val="dk1"/>
              </a:solidFill>
            </a:endParaRPr>
          </a:p>
          <a:p>
            <a:pPr indent="0" lvl="0" marL="0" rtl="0" algn="ctr">
              <a:spcBef>
                <a:spcPts val="0"/>
              </a:spcBef>
              <a:spcAft>
                <a:spcPts val="0"/>
              </a:spcAft>
              <a:buNone/>
            </a:pPr>
            <a:r>
              <a:rPr lang="en" sz="1400">
                <a:solidFill>
                  <a:schemeClr val="dk1"/>
                </a:solidFill>
              </a:rPr>
              <a:t>Reach out to High School Band Teacher, Choir Directors, etc</a:t>
            </a:r>
            <a:endParaRPr sz="1400">
              <a:solidFill>
                <a:schemeClr val="dk1"/>
              </a:solidFill>
            </a:endParaRPr>
          </a:p>
          <a:p>
            <a:pPr indent="0" lvl="0" marL="0" rtl="0" algn="ctr">
              <a:spcBef>
                <a:spcPts val="0"/>
              </a:spcBef>
              <a:spcAft>
                <a:spcPts val="0"/>
              </a:spcAft>
              <a:buNone/>
            </a:pPr>
            <a:r>
              <a:rPr lang="en" sz="1400">
                <a:solidFill>
                  <a:schemeClr val="dk1"/>
                </a:solidFill>
              </a:rPr>
              <a:t>Built-in Audience (friends and family)</a:t>
            </a:r>
            <a:endParaRPr sz="1400">
              <a:solidFill>
                <a:schemeClr val="dk1"/>
              </a:solidFill>
            </a:endParaRPr>
          </a:p>
          <a:p>
            <a:pPr indent="0" lvl="0" marL="0" rtl="0" algn="ctr">
              <a:spcBef>
                <a:spcPts val="0"/>
              </a:spcBef>
              <a:spcAft>
                <a:spcPts val="0"/>
              </a:spcAft>
              <a:buNone/>
            </a:pPr>
            <a:r>
              <a:rPr lang="en" sz="1400">
                <a:solidFill>
                  <a:schemeClr val="dk1"/>
                </a:solidFill>
              </a:rPr>
              <a:t>Acoustic vs. Amplified</a:t>
            </a:r>
            <a:endParaRPr sz="1400">
              <a:solidFill>
                <a:schemeClr val="dk1"/>
              </a:solidFill>
            </a:endParaRPr>
          </a:p>
          <a:p>
            <a:pPr indent="0" lvl="0" marL="0" rtl="0" algn="ctr">
              <a:spcBef>
                <a:spcPts val="0"/>
              </a:spcBef>
              <a:spcAft>
                <a:spcPts val="0"/>
              </a:spcAft>
              <a:buNone/>
            </a:pPr>
            <a:r>
              <a:t/>
            </a:r>
            <a:endParaRPr sz="1400">
              <a:solidFill>
                <a:schemeClr val="dk1"/>
              </a:solidFill>
              <a:highlight>
                <a:srgbClr val="FFFF00"/>
              </a:highlight>
            </a:endParaRPr>
          </a:p>
        </p:txBody>
      </p:sp>
      <p:pic>
        <p:nvPicPr>
          <p:cNvPr id="103" name="Shape 103"/>
          <p:cNvPicPr preferRelativeResize="0"/>
          <p:nvPr/>
        </p:nvPicPr>
        <p:blipFill>
          <a:blip r:embed="rId3">
            <a:alphaModFix/>
          </a:blip>
          <a:stretch>
            <a:fillRect/>
          </a:stretch>
        </p:blipFill>
        <p:spPr>
          <a:xfrm>
            <a:off x="7703950" y="117750"/>
            <a:ext cx="1295825" cy="1260803"/>
          </a:xfrm>
          <a:prstGeom prst="rect">
            <a:avLst/>
          </a:prstGeom>
          <a:noFill/>
          <a:ln>
            <a:noFill/>
          </a:ln>
        </p:spPr>
      </p:pic>
      <p:pic>
        <p:nvPicPr>
          <p:cNvPr id="104" name="Shape 104"/>
          <p:cNvPicPr preferRelativeResize="0"/>
          <p:nvPr/>
        </p:nvPicPr>
        <p:blipFill>
          <a:blip r:embed="rId4">
            <a:alphaModFix/>
          </a:blip>
          <a:stretch>
            <a:fillRect/>
          </a:stretch>
        </p:blipFill>
        <p:spPr>
          <a:xfrm>
            <a:off x="260350" y="3501875"/>
            <a:ext cx="1409703" cy="137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Music in the Library</a:t>
            </a:r>
            <a:endParaRPr/>
          </a:p>
        </p:txBody>
      </p:sp>
      <p:sp>
        <p:nvSpPr>
          <p:cNvPr id="110" name="Shape 110"/>
          <p:cNvSpPr txBox="1"/>
          <p:nvPr>
            <p:ph idx="1" type="body"/>
          </p:nvPr>
        </p:nvSpPr>
        <p:spPr>
          <a:xfrm>
            <a:off x="311700" y="1157625"/>
            <a:ext cx="8520600" cy="341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ctr">
              <a:spcBef>
                <a:spcPts val="0"/>
              </a:spcBef>
              <a:spcAft>
                <a:spcPts val="0"/>
              </a:spcAft>
              <a:buNone/>
            </a:pPr>
            <a:r>
              <a:rPr b="1" lang="en" sz="1400">
                <a:solidFill>
                  <a:schemeClr val="dk1"/>
                </a:solidFill>
              </a:rPr>
              <a:t>Make Music Day - June 21st</a:t>
            </a:r>
            <a:endParaRPr b="1" sz="1400">
              <a:solidFill>
                <a:schemeClr val="dk1"/>
              </a:solidFill>
            </a:endParaRPr>
          </a:p>
          <a:p>
            <a:pPr indent="0" lvl="0" marL="0" rtl="0" algn="ctr">
              <a:spcBef>
                <a:spcPts val="0"/>
              </a:spcBef>
              <a:spcAft>
                <a:spcPts val="0"/>
              </a:spcAft>
              <a:buNone/>
            </a:pPr>
            <a:r>
              <a:rPr lang="en" sz="1400">
                <a:solidFill>
                  <a:schemeClr val="dk1"/>
                </a:solidFill>
              </a:rPr>
              <a:t>Register your Library</a:t>
            </a:r>
            <a:endParaRPr sz="1400">
              <a:solidFill>
                <a:schemeClr val="dk1"/>
              </a:solidFill>
            </a:endParaRPr>
          </a:p>
          <a:p>
            <a:pPr indent="0" lvl="0" marL="0" rtl="0" algn="ctr">
              <a:spcBef>
                <a:spcPts val="0"/>
              </a:spcBef>
              <a:spcAft>
                <a:spcPts val="0"/>
              </a:spcAft>
              <a:buNone/>
            </a:pPr>
            <a:r>
              <a:rPr lang="en" sz="1400">
                <a:solidFill>
                  <a:schemeClr val="dk1"/>
                </a:solidFill>
              </a:rPr>
              <a:t>http://www.makemusicday.org/</a:t>
            </a:r>
            <a:endParaRPr sz="1400">
              <a:solidFill>
                <a:schemeClr val="dk1"/>
              </a:solidFill>
            </a:endParaRPr>
          </a:p>
        </p:txBody>
      </p:sp>
      <p:pic>
        <p:nvPicPr>
          <p:cNvPr id="111" name="Shape 111"/>
          <p:cNvPicPr preferRelativeResize="0"/>
          <p:nvPr/>
        </p:nvPicPr>
        <p:blipFill>
          <a:blip r:embed="rId3">
            <a:alphaModFix/>
          </a:blip>
          <a:stretch>
            <a:fillRect/>
          </a:stretch>
        </p:blipFill>
        <p:spPr>
          <a:xfrm>
            <a:off x="7703950" y="117750"/>
            <a:ext cx="1295825" cy="1260803"/>
          </a:xfrm>
          <a:prstGeom prst="rect">
            <a:avLst/>
          </a:prstGeom>
          <a:noFill/>
          <a:ln>
            <a:noFill/>
          </a:ln>
        </p:spPr>
      </p:pic>
      <p:pic>
        <p:nvPicPr>
          <p:cNvPr id="112" name="Shape 112"/>
          <p:cNvPicPr preferRelativeResize="0"/>
          <p:nvPr/>
        </p:nvPicPr>
        <p:blipFill>
          <a:blip r:embed="rId4">
            <a:alphaModFix/>
          </a:blip>
          <a:stretch>
            <a:fillRect/>
          </a:stretch>
        </p:blipFill>
        <p:spPr>
          <a:xfrm>
            <a:off x="260350" y="3501875"/>
            <a:ext cx="1409703" cy="13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Music Lessons and Clubs</a:t>
            </a:r>
            <a:endParaRPr/>
          </a:p>
        </p:txBody>
      </p:sp>
      <p:sp>
        <p:nvSpPr>
          <p:cNvPr id="118" name="Shape 1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chemeClr val="dk1"/>
                </a:solidFill>
              </a:rPr>
              <a:t>Invite musicians to teach music lessons</a:t>
            </a:r>
            <a:endParaRPr b="1" sz="1400">
              <a:solidFill>
                <a:schemeClr val="dk1"/>
              </a:solidFill>
            </a:endParaRPr>
          </a:p>
          <a:p>
            <a:pPr indent="0" lvl="0" marL="0" rtl="0" algn="ctr">
              <a:spcBef>
                <a:spcPts val="0"/>
              </a:spcBef>
              <a:spcAft>
                <a:spcPts val="0"/>
              </a:spcAft>
              <a:buNone/>
            </a:pPr>
            <a:r>
              <a:rPr lang="en" sz="1200">
                <a:solidFill>
                  <a:schemeClr val="dk1"/>
                </a:solidFill>
              </a:rPr>
              <a:t>Low Student:Teacher Ratio</a:t>
            </a:r>
            <a:endParaRPr sz="1200">
              <a:solidFill>
                <a:schemeClr val="dk1"/>
              </a:solidFill>
            </a:endParaRPr>
          </a:p>
          <a:p>
            <a:pPr indent="0" lvl="0" marL="0" rtl="0" algn="ctr">
              <a:spcBef>
                <a:spcPts val="0"/>
              </a:spcBef>
              <a:spcAft>
                <a:spcPts val="0"/>
              </a:spcAft>
              <a:buNone/>
            </a:pPr>
            <a:r>
              <a:rPr lang="en" sz="1200">
                <a:solidFill>
                  <a:schemeClr val="dk1"/>
                </a:solidFill>
              </a:rPr>
              <a:t>Treat like a scholarship </a:t>
            </a:r>
            <a:endParaRPr sz="1200">
              <a:solidFill>
                <a:schemeClr val="dk1"/>
              </a:solidFill>
            </a:endParaRPr>
          </a:p>
          <a:p>
            <a:pPr indent="0" lvl="0" marL="0" rtl="0" algn="ctr">
              <a:spcBef>
                <a:spcPts val="0"/>
              </a:spcBef>
              <a:spcAft>
                <a:spcPts val="0"/>
              </a:spcAft>
              <a:buNone/>
            </a:pPr>
            <a:r>
              <a:rPr i="1" lang="en" sz="1200">
                <a:solidFill>
                  <a:schemeClr val="dk1"/>
                </a:solidFill>
              </a:rPr>
              <a:t>(applicants fill out application and write short essay.)</a:t>
            </a:r>
            <a:endParaRPr i="1" sz="1200">
              <a:solidFill>
                <a:schemeClr val="dk1"/>
              </a:solidFill>
            </a:endParaRPr>
          </a:p>
          <a:p>
            <a:pPr indent="0" lvl="0" marL="0" rtl="0" algn="ctr">
              <a:spcBef>
                <a:spcPts val="0"/>
              </a:spcBef>
              <a:spcAft>
                <a:spcPts val="0"/>
              </a:spcAft>
              <a:buNone/>
            </a:pPr>
            <a:r>
              <a:rPr lang="en" sz="1200">
                <a:solidFill>
                  <a:schemeClr val="dk1"/>
                </a:solidFill>
              </a:rPr>
              <a:t>Taught by Adult Musicians</a:t>
            </a:r>
            <a:endParaRPr sz="1200">
              <a:solidFill>
                <a:schemeClr val="dk1"/>
              </a:solidFill>
            </a:endParaRPr>
          </a:p>
          <a:p>
            <a:pPr indent="0" lvl="0" marL="0" rtl="0" algn="ctr">
              <a:spcBef>
                <a:spcPts val="0"/>
              </a:spcBef>
              <a:spcAft>
                <a:spcPts val="0"/>
              </a:spcAft>
              <a:buNone/>
            </a:pPr>
            <a:r>
              <a:rPr lang="en" sz="1200">
                <a:solidFill>
                  <a:schemeClr val="dk1"/>
                </a:solidFill>
              </a:rPr>
              <a:t>Taught by Teen Musicians to younger kids</a:t>
            </a:r>
            <a:endParaRPr sz="1200">
              <a:solidFill>
                <a:schemeClr val="dk1"/>
              </a:solidFill>
            </a:endParaRPr>
          </a:p>
          <a:p>
            <a:pPr indent="0" lvl="0" marL="0" rtl="0" algn="ctr">
              <a:spcBef>
                <a:spcPts val="0"/>
              </a:spcBef>
              <a:spcAft>
                <a:spcPts val="0"/>
              </a:spcAft>
              <a:buNone/>
            </a:pPr>
            <a:r>
              <a:rPr lang="en" sz="1200">
                <a:solidFill>
                  <a:schemeClr val="dk1"/>
                </a:solidFill>
              </a:rPr>
              <a:t>Paid lessons or volunteer</a:t>
            </a:r>
            <a:endParaRPr sz="1200">
              <a:solidFill>
                <a:schemeClr val="dk1"/>
              </a:solidFill>
            </a:endParaRPr>
          </a:p>
          <a:p>
            <a:pPr indent="0" lvl="0" marL="0" rtl="0" algn="ctr">
              <a:spcBef>
                <a:spcPts val="0"/>
              </a:spcBef>
              <a:spcAft>
                <a:spcPts val="0"/>
              </a:spcAft>
              <a:buNone/>
            </a:pPr>
            <a:r>
              <a:rPr lang="en" sz="1200">
                <a:solidFill>
                  <a:schemeClr val="dk1"/>
                </a:solidFill>
              </a:rPr>
              <a:t>Resources for your “teachers”: how-to books, youtube videos</a:t>
            </a:r>
            <a:endParaRPr sz="1200">
              <a:solidFill>
                <a:schemeClr val="dk1"/>
              </a:solidFill>
            </a:endParaRPr>
          </a:p>
          <a:p>
            <a:pPr indent="0" lvl="0" marL="0" rtl="0" algn="ctr">
              <a:spcBef>
                <a:spcPts val="0"/>
              </a:spcBef>
              <a:spcAft>
                <a:spcPts val="0"/>
              </a:spcAft>
              <a:buNone/>
            </a:pPr>
            <a:r>
              <a:rPr lang="en" sz="1200">
                <a:solidFill>
                  <a:schemeClr val="dk1"/>
                </a:solidFill>
              </a:rPr>
              <a:t>Supervision/Anti-Bullying Policy</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rPr b="1" lang="en" sz="1400">
                <a:solidFill>
                  <a:schemeClr val="dk1"/>
                </a:solidFill>
              </a:rPr>
              <a:t>Playlist Parties</a:t>
            </a:r>
            <a:endParaRPr b="1" sz="1400">
              <a:solidFill>
                <a:schemeClr val="dk1"/>
              </a:solidFill>
            </a:endParaRPr>
          </a:p>
          <a:p>
            <a:pPr indent="0" lvl="0" marL="0" rtl="0" algn="ctr">
              <a:spcBef>
                <a:spcPts val="0"/>
              </a:spcBef>
              <a:spcAft>
                <a:spcPts val="0"/>
              </a:spcAft>
              <a:buNone/>
            </a:pPr>
            <a:r>
              <a:rPr lang="en" sz="1200">
                <a:solidFill>
                  <a:schemeClr val="dk1"/>
                </a:solidFill>
              </a:rPr>
              <a:t>Create a Spotify Channel based of personal interests, books made into movies, etc</a:t>
            </a:r>
            <a:endParaRPr sz="1200">
              <a:solidFill>
                <a:schemeClr val="dk1"/>
              </a:solidFill>
            </a:endParaRPr>
          </a:p>
          <a:p>
            <a:pPr indent="0" lvl="0" marL="0" rtl="0" algn="ctr">
              <a:spcBef>
                <a:spcPts val="0"/>
              </a:spcBef>
              <a:spcAft>
                <a:spcPts val="0"/>
              </a:spcAft>
              <a:buNone/>
            </a:pPr>
            <a:r>
              <a:rPr lang="en" sz="1200">
                <a:solidFill>
                  <a:schemeClr val="dk1"/>
                </a:solidFill>
              </a:rPr>
              <a:t>Share link on your social media, website, printed bookmarks, etc</a:t>
            </a:r>
            <a:endParaRPr sz="1200">
              <a:solidFill>
                <a:schemeClr val="dk1"/>
              </a:solidFill>
            </a:endParaRPr>
          </a:p>
          <a:p>
            <a:pPr indent="0" lvl="0" marL="0" rtl="0" algn="ctr">
              <a:spcBef>
                <a:spcPts val="0"/>
              </a:spcBef>
              <a:spcAft>
                <a:spcPts val="0"/>
              </a:spcAft>
              <a:buNone/>
            </a:pPr>
            <a:r>
              <a:rPr lang="en" sz="1200">
                <a:solidFill>
                  <a:schemeClr val="dk1"/>
                </a:solidFill>
              </a:rPr>
              <a:t>Purchase itunes songs and burn CDs</a:t>
            </a:r>
            <a:endParaRPr sz="1200">
              <a:solidFill>
                <a:schemeClr val="dk1"/>
              </a:solidFill>
            </a:endParaRPr>
          </a:p>
          <a:p>
            <a:pPr indent="0" lvl="0" marL="0" rtl="0" algn="ctr">
              <a:spcBef>
                <a:spcPts val="0"/>
              </a:spcBef>
              <a:spcAft>
                <a:spcPts val="0"/>
              </a:spcAft>
              <a:buNone/>
            </a:pPr>
            <a:r>
              <a:rPr lang="en" sz="1200">
                <a:solidFill>
                  <a:schemeClr val="dk1"/>
                </a:solidFill>
              </a:rPr>
              <a:t>Books with Soundtracks/playlists: create bookmarks and put in books (Scavenger Hunt)</a:t>
            </a:r>
            <a:endParaRPr sz="12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spcBef>
                <a:spcPts val="0"/>
              </a:spcBef>
              <a:spcAft>
                <a:spcPts val="0"/>
              </a:spcAft>
              <a:buClr>
                <a:schemeClr val="dk1"/>
              </a:buClr>
              <a:buSzPts val="1100"/>
              <a:buFont typeface="Arial"/>
              <a:buNone/>
            </a:pPr>
            <a:r>
              <a:t/>
            </a:r>
            <a:endParaRPr sz="1200">
              <a:solidFill>
                <a:schemeClr val="dk1"/>
              </a:solidFill>
            </a:endParaRPr>
          </a:p>
          <a:p>
            <a:pPr indent="0" lvl="0" marL="0" rtl="0">
              <a:spcBef>
                <a:spcPts val="0"/>
              </a:spcBef>
              <a:spcAft>
                <a:spcPts val="0"/>
              </a:spcAft>
              <a:buClr>
                <a:schemeClr val="dk1"/>
              </a:buClr>
              <a:buSzPts val="1100"/>
              <a:buFont typeface="Arial"/>
              <a:buNone/>
            </a:pPr>
            <a:r>
              <a:t/>
            </a:r>
            <a:endParaRPr sz="1200">
              <a:solidFill>
                <a:schemeClr val="dk1"/>
              </a:solidFill>
            </a:endParaRPr>
          </a:p>
          <a:p>
            <a:pPr indent="0" lvl="0" marL="0">
              <a:spcBef>
                <a:spcPts val="0"/>
              </a:spcBef>
              <a:spcAft>
                <a:spcPts val="1600"/>
              </a:spcAft>
              <a:buNone/>
            </a:pPr>
            <a:r>
              <a:t/>
            </a:r>
            <a:endParaRPr/>
          </a:p>
        </p:txBody>
      </p:sp>
      <p:pic>
        <p:nvPicPr>
          <p:cNvPr id="119" name="Shape 119"/>
          <p:cNvPicPr preferRelativeResize="0"/>
          <p:nvPr/>
        </p:nvPicPr>
        <p:blipFill>
          <a:blip r:embed="rId3">
            <a:alphaModFix/>
          </a:blip>
          <a:stretch>
            <a:fillRect/>
          </a:stretch>
        </p:blipFill>
        <p:spPr>
          <a:xfrm>
            <a:off x="455550" y="445025"/>
            <a:ext cx="1910800" cy="2358800"/>
          </a:xfrm>
          <a:prstGeom prst="rect">
            <a:avLst/>
          </a:prstGeom>
          <a:noFill/>
          <a:ln>
            <a:noFill/>
          </a:ln>
        </p:spPr>
      </p:pic>
      <p:pic>
        <p:nvPicPr>
          <p:cNvPr id="120" name="Shape 120"/>
          <p:cNvPicPr preferRelativeResize="0"/>
          <p:nvPr/>
        </p:nvPicPr>
        <p:blipFill>
          <a:blip r:embed="rId3">
            <a:alphaModFix/>
          </a:blip>
          <a:stretch>
            <a:fillRect/>
          </a:stretch>
        </p:blipFill>
        <p:spPr>
          <a:xfrm flipH="1">
            <a:off x="6728250" y="445025"/>
            <a:ext cx="1910811" cy="235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Music Lessons and Clubs</a:t>
            </a:r>
            <a:endParaRPr/>
          </a:p>
        </p:txBody>
      </p:sp>
      <p:sp>
        <p:nvSpPr>
          <p:cNvPr id="126" name="Shape 126"/>
          <p:cNvSpPr txBox="1"/>
          <p:nvPr>
            <p:ph idx="1" type="body"/>
          </p:nvPr>
        </p:nvSpPr>
        <p:spPr>
          <a:xfrm>
            <a:off x="2366350" y="1152475"/>
            <a:ext cx="43620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chemeClr val="dk1"/>
                </a:solidFill>
              </a:rPr>
              <a:t>Creative Writing Exercise:</a:t>
            </a:r>
            <a:endParaRPr b="1" sz="1400">
              <a:solidFill>
                <a:schemeClr val="dk1"/>
              </a:solidFill>
            </a:endParaRPr>
          </a:p>
          <a:p>
            <a:pPr indent="0" lvl="0" marL="0" rtl="0" algn="ctr">
              <a:spcBef>
                <a:spcPts val="0"/>
              </a:spcBef>
              <a:spcAft>
                <a:spcPts val="0"/>
              </a:spcAft>
              <a:buClr>
                <a:schemeClr val="dk1"/>
              </a:buClr>
              <a:buSzPts val="1100"/>
              <a:buFont typeface="Arial"/>
              <a:buNone/>
            </a:pPr>
            <a:r>
              <a:rPr b="1" lang="en" sz="1400">
                <a:solidFill>
                  <a:schemeClr val="dk1"/>
                </a:solidFill>
              </a:rPr>
              <a:t>Write a short story based off a song	</a:t>
            </a:r>
            <a:endParaRPr b="1" sz="14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Provide snacks!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Different types of pens and pencils. </a:t>
            </a:r>
            <a:endParaRPr sz="1200">
              <a:solidFill>
                <a:schemeClr val="dk1"/>
              </a:solidFill>
            </a:endParaRPr>
          </a:p>
          <a:p>
            <a:pPr indent="0" lvl="0" marL="0" rtl="0" algn="ctr">
              <a:spcBef>
                <a:spcPts val="0"/>
              </a:spcBef>
              <a:spcAft>
                <a:spcPts val="0"/>
              </a:spcAft>
              <a:buNone/>
            </a:pPr>
            <a:r>
              <a:rPr lang="en" sz="1200">
                <a:solidFill>
                  <a:schemeClr val="dk1"/>
                </a:solidFill>
              </a:rPr>
              <a:t>Laptops or computers not hooked up to Internet,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or restricted to Google Docs account (all participants will need to create a gmail account then learn how to share and co-create a Google Document. Sign a non-bullying waiver) </a:t>
            </a:r>
            <a:endParaRPr b="1" sz="14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Each teen can write own story or work in small groups:</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Start with outline:</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Plot, Pacing (“3 acts”), Character Development</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Fill in Outline, Find “Voice” of Narrator</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Editing first to final drafts</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Share with other groups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spcBef>
                <a:spcPts val="0"/>
              </a:spcBef>
              <a:spcAft>
                <a:spcPts val="0"/>
              </a:spcAft>
              <a:buClr>
                <a:schemeClr val="dk1"/>
              </a:buClr>
              <a:buSzPts val="1100"/>
              <a:buFont typeface="Arial"/>
              <a:buNone/>
            </a:pPr>
            <a:r>
              <a:t/>
            </a:r>
            <a:endParaRPr sz="1200">
              <a:solidFill>
                <a:schemeClr val="dk1"/>
              </a:solidFill>
            </a:endParaRPr>
          </a:p>
          <a:p>
            <a:pPr indent="0" lvl="0" marL="0" rtl="0">
              <a:spcBef>
                <a:spcPts val="0"/>
              </a:spcBef>
              <a:spcAft>
                <a:spcPts val="0"/>
              </a:spcAft>
              <a:buClr>
                <a:schemeClr val="dk1"/>
              </a:buClr>
              <a:buSzPts val="1100"/>
              <a:buFont typeface="Arial"/>
              <a:buNone/>
            </a:pPr>
            <a:r>
              <a:t/>
            </a:r>
            <a:endParaRPr sz="1200">
              <a:solidFill>
                <a:schemeClr val="dk1"/>
              </a:solidFill>
            </a:endParaRPr>
          </a:p>
          <a:p>
            <a:pPr indent="0" lvl="0" marL="0" rtl="0">
              <a:spcBef>
                <a:spcPts val="0"/>
              </a:spcBef>
              <a:spcAft>
                <a:spcPts val="1600"/>
              </a:spcAft>
              <a:buNone/>
            </a:pPr>
            <a:r>
              <a:t/>
            </a:r>
            <a:endParaRPr/>
          </a:p>
        </p:txBody>
      </p:sp>
      <p:pic>
        <p:nvPicPr>
          <p:cNvPr id="127" name="Shape 127"/>
          <p:cNvPicPr preferRelativeResize="0"/>
          <p:nvPr/>
        </p:nvPicPr>
        <p:blipFill>
          <a:blip r:embed="rId3">
            <a:alphaModFix/>
          </a:blip>
          <a:stretch>
            <a:fillRect/>
          </a:stretch>
        </p:blipFill>
        <p:spPr>
          <a:xfrm>
            <a:off x="455550" y="445025"/>
            <a:ext cx="1910800" cy="2358800"/>
          </a:xfrm>
          <a:prstGeom prst="rect">
            <a:avLst/>
          </a:prstGeom>
          <a:noFill/>
          <a:ln>
            <a:noFill/>
          </a:ln>
        </p:spPr>
      </p:pic>
      <p:pic>
        <p:nvPicPr>
          <p:cNvPr id="128" name="Shape 128"/>
          <p:cNvPicPr preferRelativeResize="0"/>
          <p:nvPr/>
        </p:nvPicPr>
        <p:blipFill>
          <a:blip r:embed="rId3">
            <a:alphaModFix/>
          </a:blip>
          <a:stretch>
            <a:fillRect/>
          </a:stretch>
        </p:blipFill>
        <p:spPr>
          <a:xfrm flipH="1">
            <a:off x="6728250" y="445025"/>
            <a:ext cx="1910811" cy="235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Music Minded Making</a:t>
            </a:r>
            <a:endParaRPr/>
          </a:p>
        </p:txBody>
      </p:sp>
      <p:sp>
        <p:nvSpPr>
          <p:cNvPr id="134" name="Shape 134"/>
          <p:cNvSpPr txBox="1"/>
          <p:nvPr>
            <p:ph idx="1" type="body"/>
          </p:nvPr>
        </p:nvSpPr>
        <p:spPr>
          <a:xfrm>
            <a:off x="3222900" y="1152475"/>
            <a:ext cx="56094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solidFill>
                  <a:srgbClr val="000000"/>
                </a:solidFill>
              </a:rPr>
              <a:t>Guitar Pick Punch (~$20)</a:t>
            </a:r>
            <a:endParaRPr b="1" sz="1400">
              <a:solidFill>
                <a:srgbClr val="000000"/>
              </a:solidFill>
            </a:endParaRPr>
          </a:p>
          <a:p>
            <a:pPr indent="0" lvl="0" marL="0" rtl="0">
              <a:spcBef>
                <a:spcPts val="1600"/>
              </a:spcBef>
              <a:spcAft>
                <a:spcPts val="0"/>
              </a:spcAft>
              <a:buNone/>
            </a:pPr>
            <a:r>
              <a:rPr lang="en" sz="1400" u="sng">
                <a:solidFill>
                  <a:srgbClr val="000000"/>
                </a:solidFill>
                <a:hlinkClick r:id="rId3"/>
              </a:rPr>
              <a:t>https://www.youtube.com/watch?v=lG4SiiNzYzA</a:t>
            </a:r>
            <a:endParaRPr sz="1400">
              <a:solidFill>
                <a:srgbClr val="000000"/>
              </a:solidFill>
            </a:endParaRPr>
          </a:p>
          <a:p>
            <a:pPr indent="0" lvl="0" marL="0" rtl="0">
              <a:spcBef>
                <a:spcPts val="1600"/>
              </a:spcBef>
              <a:spcAft>
                <a:spcPts val="0"/>
              </a:spcAft>
              <a:buNone/>
            </a:pPr>
            <a:r>
              <a:t/>
            </a:r>
            <a:endParaRPr b="1" sz="1400">
              <a:solidFill>
                <a:srgbClr val="000000"/>
              </a:solidFill>
            </a:endParaRPr>
          </a:p>
        </p:txBody>
      </p:sp>
      <p:pic>
        <p:nvPicPr>
          <p:cNvPr id="135" name="Shape 135"/>
          <p:cNvPicPr preferRelativeResize="0"/>
          <p:nvPr/>
        </p:nvPicPr>
        <p:blipFill>
          <a:blip r:embed="rId4">
            <a:alphaModFix/>
          </a:blip>
          <a:stretch>
            <a:fillRect/>
          </a:stretch>
        </p:blipFill>
        <p:spPr>
          <a:xfrm>
            <a:off x="702175" y="1149988"/>
            <a:ext cx="2221500" cy="2843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