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86" autoAdjust="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7C327D-66EF-42A8-84EA-DFE2642D37C0}" type="datetimeFigureOut">
              <a:rPr lang="en-US" smtClean="0"/>
              <a:t>11/27/2017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635BD-77E2-44E9-B1E4-EF30F0FD6035}" type="slidenum">
              <a:rPr lang="en-US" smtClean="0"/>
              <a:t>‹#›</a:t>
            </a:fld>
            <a:endParaRPr lang="en-US" dirty="0"/>
          </a:p>
        </p:txBody>
      </p:sp>
    </p:spTree>
    <p:extLst>
      <p:ext uri="{BB962C8B-B14F-4D97-AF65-F5344CB8AC3E}">
        <p14:creationId xmlns:p14="http://schemas.microsoft.com/office/powerpoint/2010/main" val="3929443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6635BD-77E2-44E9-B1E4-EF30F0FD6035}" type="slidenum">
              <a:rPr lang="en-US" smtClean="0"/>
              <a:t>1</a:t>
            </a:fld>
            <a:endParaRPr lang="en-US" dirty="0"/>
          </a:p>
        </p:txBody>
      </p:sp>
    </p:spTree>
    <p:extLst>
      <p:ext uri="{BB962C8B-B14F-4D97-AF65-F5344CB8AC3E}">
        <p14:creationId xmlns:p14="http://schemas.microsoft.com/office/powerpoint/2010/main" val="168383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issue that can occur between Friends groups and Library Employees is having employees engaging in Friends activities during their scheduled working hours. It is important to note that Municipal employees may not engage in soliciting charitable contributions for private entities during working hours. There is an Attorney General Opinion regarding this, if you would like to review it please contact the Friends liaison. </a:t>
            </a:r>
          </a:p>
          <a:p>
            <a:endParaRPr lang="en-US" dirty="0"/>
          </a:p>
          <a:p>
            <a:r>
              <a:rPr lang="en-US" dirty="0"/>
              <a:t>In the event that a municipal employee is soliciting charitable contributions for private entities during work hours and is using municipal resources for such purpose, the employee may be required to repay wages received for the time spent engaging in such activity, provided that the solicitation and use of municipal resources was not determined by the municipality to be for a proper municipal purpose.</a:t>
            </a:r>
          </a:p>
          <a:p>
            <a:endParaRPr lang="en-US" dirty="0"/>
          </a:p>
          <a:p>
            <a:r>
              <a:rPr lang="en-US" dirty="0"/>
              <a:t>What this means is, unless a public library employee is given permission by their supervisor they may not provide support or assistance to the Friends of the Library organization during their scheduled working hours. </a:t>
            </a:r>
          </a:p>
          <a:p>
            <a:endParaRPr lang="en-US" dirty="0"/>
          </a:p>
        </p:txBody>
      </p:sp>
      <p:sp>
        <p:nvSpPr>
          <p:cNvPr id="4" name="Slide Number Placeholder 3"/>
          <p:cNvSpPr>
            <a:spLocks noGrp="1"/>
          </p:cNvSpPr>
          <p:nvPr>
            <p:ph type="sldNum" sz="quarter" idx="10"/>
          </p:nvPr>
        </p:nvSpPr>
        <p:spPr/>
        <p:txBody>
          <a:bodyPr/>
          <a:lstStyle/>
          <a:p>
            <a:fld id="{D576C319-F74C-48CB-8551-7BC3F95DF7E3}" type="slidenum">
              <a:rPr lang="en-US" smtClean="0"/>
              <a:t>10</a:t>
            </a:fld>
            <a:endParaRPr lang="en-US" dirty="0"/>
          </a:p>
        </p:txBody>
      </p:sp>
    </p:spTree>
    <p:extLst>
      <p:ext uri="{BB962C8B-B14F-4D97-AF65-F5344CB8AC3E}">
        <p14:creationId xmlns:p14="http://schemas.microsoft.com/office/powerpoint/2010/main" val="476195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mentioned one specific problem in the previous slide, there are often issues that may arise during the working relationship between the Friends and the Public Library. A Memorandum of understanding is a document that can help mediate any potential conflicts. </a:t>
            </a:r>
          </a:p>
          <a:p>
            <a:endParaRPr lang="en-US" dirty="0"/>
          </a:p>
          <a:p>
            <a:r>
              <a:rPr lang="en-US" dirty="0"/>
              <a:t>It is an operating agreement between the Friends and the Library. It lays out what the Friends will do for supporting the Library, as well as what the Library will do for the Friends. </a:t>
            </a:r>
          </a:p>
          <a:p>
            <a:endParaRPr lang="en-US" dirty="0"/>
          </a:p>
          <a:p>
            <a:r>
              <a:rPr lang="en-US" dirty="0"/>
              <a:t>This agreement will stand until both parties come together to renegotiate or modify the terms of that memorandum. </a:t>
            </a:r>
          </a:p>
          <a:p>
            <a:endParaRPr lang="en-US" dirty="0"/>
          </a:p>
          <a:p>
            <a:r>
              <a:rPr lang="en-US" dirty="0"/>
              <a:t>I always like to mention to Friends groups that Public libraries are political subdivisions in the state of Mississippi, meaning they are units of government and the Library Administrative Board of Trustees has the care and control over the operations, and finances for the Library System. </a:t>
            </a:r>
          </a:p>
        </p:txBody>
      </p:sp>
      <p:sp>
        <p:nvSpPr>
          <p:cNvPr id="4" name="Slide Number Placeholder 3"/>
          <p:cNvSpPr>
            <a:spLocks noGrp="1"/>
          </p:cNvSpPr>
          <p:nvPr>
            <p:ph type="sldNum" sz="quarter" idx="10"/>
          </p:nvPr>
        </p:nvSpPr>
        <p:spPr/>
        <p:txBody>
          <a:bodyPr/>
          <a:lstStyle/>
          <a:p>
            <a:fld id="{03C97937-281E-41F8-B1F8-3AB1E13A339B}" type="slidenum">
              <a:rPr lang="en-US" smtClean="0"/>
              <a:pPr/>
              <a:t>11</a:t>
            </a:fld>
            <a:endParaRPr lang="en-US" dirty="0"/>
          </a:p>
        </p:txBody>
      </p:sp>
    </p:spTree>
    <p:extLst>
      <p:ext uri="{BB962C8B-B14F-4D97-AF65-F5344CB8AC3E}">
        <p14:creationId xmlns:p14="http://schemas.microsoft.com/office/powerpoint/2010/main" val="1656228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The great thing about Friends of the Library is that they get to be creative with the types of fundraising events they wish to host. These are some of the more common fund-raisers held by Friends of the Library Groups.</a:t>
            </a:r>
          </a:p>
          <a:p>
            <a:endParaRPr lang="en-US" dirty="0"/>
          </a:p>
          <a:p>
            <a:r>
              <a:rPr lang="en-US" dirty="0"/>
              <a:t>Lunches, cocktail parties, or dinners with authors or performers.</a:t>
            </a:r>
          </a:p>
          <a:p>
            <a:r>
              <a:rPr lang="en-US" dirty="0"/>
              <a:t>“Mystery dinners” in the library.</a:t>
            </a:r>
          </a:p>
          <a:p>
            <a:r>
              <a:rPr lang="en-US" dirty="0"/>
              <a:t>Annual or Semi-Annual Book Sales. I like to recommend hosting these around the winter holiday season and combining it with library programs to catch the largest audience. You may also consider doing one during the summer and putting a table together of books that are on school summer reading lists!</a:t>
            </a:r>
          </a:p>
          <a:p>
            <a:r>
              <a:rPr lang="en-US" dirty="0"/>
              <a:t>Themed events in the library or elsewhere.</a:t>
            </a:r>
          </a:p>
          <a:p>
            <a:r>
              <a:rPr lang="en-US" dirty="0"/>
              <a:t>Silent and live auctions (Either stand alone or as part of an event).</a:t>
            </a:r>
          </a:p>
          <a:p>
            <a:r>
              <a:rPr lang="en-US" dirty="0"/>
              <a:t>Plated lunch or dinner sales (Pasta, Chicken, Soups).  </a:t>
            </a:r>
          </a:p>
          <a:p>
            <a:r>
              <a:rPr lang="en-US" dirty="0"/>
              <a:t>Golf or other gaming tournaments. </a:t>
            </a:r>
          </a:p>
          <a:p>
            <a:endParaRPr lang="en-US" dirty="0"/>
          </a:p>
          <a:p>
            <a:r>
              <a:rPr lang="en-US" dirty="0"/>
              <a:t>The most important consideration</a:t>
            </a:r>
            <a:r>
              <a:rPr lang="en-US" baseline="0" dirty="0"/>
              <a:t> is that the event hosted by the Friends speaks to your community and potential audience. Who are you trying to attract? . One library might throw a women’s only event on Super Bowl Sunday, featuring chocolate, chair massages, and great silent auction items. While another might choose to host a Magic the Gathering gaming tournament. </a:t>
            </a:r>
          </a:p>
          <a:p>
            <a:r>
              <a:rPr lang="en-US" baseline="0" dirty="0"/>
              <a:t>The possibilities are endless. </a:t>
            </a:r>
            <a:endParaRPr lang="en-US" dirty="0"/>
          </a:p>
        </p:txBody>
      </p:sp>
      <p:sp>
        <p:nvSpPr>
          <p:cNvPr id="4" name="Slide Number Placeholder 3"/>
          <p:cNvSpPr>
            <a:spLocks noGrp="1"/>
          </p:cNvSpPr>
          <p:nvPr>
            <p:ph type="sldNum" sz="quarter" idx="10"/>
          </p:nvPr>
        </p:nvSpPr>
        <p:spPr/>
        <p:txBody>
          <a:bodyPr/>
          <a:lstStyle/>
          <a:p>
            <a:fld id="{90A55E1C-4E10-4CDB-B5E6-FAD730F6A6BE}" type="slidenum">
              <a:rPr lang="en-US" smtClean="0"/>
              <a:t>12</a:t>
            </a:fld>
            <a:endParaRPr lang="en-US" dirty="0"/>
          </a:p>
        </p:txBody>
      </p:sp>
    </p:spTree>
    <p:extLst>
      <p:ext uri="{BB962C8B-B14F-4D97-AF65-F5344CB8AC3E}">
        <p14:creationId xmlns:p14="http://schemas.microsoft.com/office/powerpoint/2010/main" val="2686936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Remember!</a:t>
            </a:r>
            <a:br>
              <a:rPr lang="en-US" dirty="0"/>
            </a:br>
            <a:r>
              <a:rPr lang="en-US" dirty="0"/>
              <a:t>Friends groups are an autonomous organization with its own 501(c)(3) status. </a:t>
            </a:r>
            <a:br>
              <a:rPr lang="en-US" dirty="0"/>
            </a:br>
            <a:r>
              <a:rPr lang="en-US" dirty="0"/>
              <a:t>The group should be self-sustaining to a large degree, and should be running its own organization and planning its own fundraising events. </a:t>
            </a:r>
            <a:br>
              <a:rPr lang="en-US" dirty="0"/>
            </a:br>
            <a:r>
              <a:rPr lang="en-US" dirty="0"/>
              <a:t>A library staff that pitches in too freely with the work may be lessening the engagement by the group’s members, and this is not sustainable over the long term.</a:t>
            </a:r>
          </a:p>
        </p:txBody>
      </p:sp>
      <p:sp>
        <p:nvSpPr>
          <p:cNvPr id="4" name="Slide Number Placeholder 3"/>
          <p:cNvSpPr>
            <a:spLocks noGrp="1"/>
          </p:cNvSpPr>
          <p:nvPr>
            <p:ph type="sldNum" sz="quarter" idx="10"/>
          </p:nvPr>
        </p:nvSpPr>
        <p:spPr/>
        <p:txBody>
          <a:bodyPr/>
          <a:lstStyle/>
          <a:p>
            <a:fld id="{186635BD-77E2-44E9-B1E4-EF30F0FD6035}" type="slidenum">
              <a:rPr lang="en-US" smtClean="0"/>
              <a:t>13</a:t>
            </a:fld>
            <a:endParaRPr lang="en-US" dirty="0"/>
          </a:p>
        </p:txBody>
      </p:sp>
    </p:spTree>
    <p:extLst>
      <p:ext uri="{BB962C8B-B14F-4D97-AF65-F5344CB8AC3E}">
        <p14:creationId xmlns:p14="http://schemas.microsoft.com/office/powerpoint/2010/main" val="3896890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thank you for watching this webinar on the basics of Friends of the Library for Mississippi. If you have any questions please contact Lacy Ellinwood at 601-432-4154 or by email at lellinwood@mlc.lib.ms.us. Have a great day! </a:t>
            </a:r>
          </a:p>
        </p:txBody>
      </p:sp>
      <p:sp>
        <p:nvSpPr>
          <p:cNvPr id="4" name="Slide Number Placeholder 3"/>
          <p:cNvSpPr>
            <a:spLocks noGrp="1"/>
          </p:cNvSpPr>
          <p:nvPr>
            <p:ph type="sldNum" sz="quarter" idx="10"/>
          </p:nvPr>
        </p:nvSpPr>
        <p:spPr/>
        <p:txBody>
          <a:bodyPr/>
          <a:lstStyle/>
          <a:p>
            <a:fld id="{186635BD-77E2-44E9-B1E4-EF30F0FD6035}" type="slidenum">
              <a:rPr lang="en-US" smtClean="0"/>
              <a:t>14</a:t>
            </a:fld>
            <a:endParaRPr lang="en-US" dirty="0"/>
          </a:p>
        </p:txBody>
      </p:sp>
    </p:spTree>
    <p:extLst>
      <p:ext uri="{BB962C8B-B14F-4D97-AF65-F5344CB8AC3E}">
        <p14:creationId xmlns:p14="http://schemas.microsoft.com/office/powerpoint/2010/main" val="246571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Friends of Mississippi Libraries, Inc. was formed in the 1980's to enhance the role of Friends of the Library Chapters throughout Mississippi. </a:t>
            </a:r>
          </a:p>
          <a:p>
            <a:r>
              <a:rPr lang="en-US" dirty="0"/>
              <a:t>As part of it’s mission, the statewide Friends organization is open to all and serves as an advocate for library issues on the local, state and national levels; </a:t>
            </a:r>
          </a:p>
          <a:p>
            <a:r>
              <a:rPr lang="en-US" dirty="0"/>
              <a:t>It encourages the enhancement of local library services; and promotes reading as well as the enjoyment of books by all Mississippians. </a:t>
            </a:r>
          </a:p>
          <a:p>
            <a:r>
              <a:rPr lang="en-US" dirty="0"/>
              <a:t>There are more than 100 local Friends Chapters across the state representing over a thousand library supporters throughout the state.</a:t>
            </a:r>
          </a:p>
          <a:p>
            <a:endParaRPr lang="en-US" dirty="0"/>
          </a:p>
        </p:txBody>
      </p:sp>
      <p:sp>
        <p:nvSpPr>
          <p:cNvPr id="4" name="Slide Number Placeholder 3"/>
          <p:cNvSpPr>
            <a:spLocks noGrp="1"/>
          </p:cNvSpPr>
          <p:nvPr>
            <p:ph type="sldNum" sz="quarter" idx="10"/>
          </p:nvPr>
        </p:nvSpPr>
        <p:spPr/>
        <p:txBody>
          <a:bodyPr/>
          <a:lstStyle/>
          <a:p>
            <a:fld id="{03C97937-281E-41F8-B1F8-3AB1E13A339B}" type="slidenum">
              <a:rPr lang="en-US" smtClean="0"/>
              <a:pPr/>
              <a:t>2</a:t>
            </a:fld>
            <a:endParaRPr lang="en-US" dirty="0"/>
          </a:p>
        </p:txBody>
      </p:sp>
    </p:spTree>
    <p:extLst>
      <p:ext uri="{BB962C8B-B14F-4D97-AF65-F5344CB8AC3E}">
        <p14:creationId xmlns:p14="http://schemas.microsoft.com/office/powerpoint/2010/main" val="1513951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1">
              <a:buFont typeface="Arial" pitchFamily="34" charset="0"/>
              <a:buChar char="•"/>
            </a:pPr>
            <a:r>
              <a:rPr lang="en-US" sz="2900" dirty="0"/>
              <a:t>Everything begins with having an EIN number that is issued</a:t>
            </a:r>
            <a:r>
              <a:rPr lang="en-US" sz="2900" b="1" u="sng" dirty="0"/>
              <a:t> FREE </a:t>
            </a:r>
            <a:r>
              <a:rPr lang="en-US" sz="2900" dirty="0"/>
              <a:t>by the Internal Revenue Service. </a:t>
            </a:r>
          </a:p>
          <a:p>
            <a:pPr lvl="2">
              <a:buFont typeface="Arial" pitchFamily="34" charset="0"/>
              <a:buChar char="•"/>
            </a:pPr>
            <a:r>
              <a:rPr lang="en-US" sz="2500" dirty="0"/>
              <a:t>To verify a previous membership in the Friends of Mississippi Libraries, Inc. and to determine if an EIN exists for your Chapter, contact Lacy Ellinwood at the Mississippi Library Commission (601-432-4154 or by e-mail: lellinwood@mlc.lib.ms.us) </a:t>
            </a:r>
          </a:p>
          <a:p>
            <a:pPr lvl="1">
              <a:buFont typeface="Arial" pitchFamily="34" charset="0"/>
              <a:buChar char="•"/>
            </a:pPr>
            <a:r>
              <a:rPr lang="en-US" sz="2900" dirty="0"/>
              <a:t>If your organization </a:t>
            </a:r>
            <a:r>
              <a:rPr lang="en-US" sz="2900" b="1" u="sng" dirty="0"/>
              <a:t>does not </a:t>
            </a:r>
            <a:r>
              <a:rPr lang="en-US" sz="2900" dirty="0"/>
              <a:t>have an EIN Number, then follow the process laid out by the IRS to secure that number. </a:t>
            </a:r>
          </a:p>
          <a:p>
            <a:pPr lvl="2">
              <a:buFont typeface="Arial" pitchFamily="34" charset="0"/>
              <a:buChar char="•"/>
            </a:pPr>
            <a:r>
              <a:rPr lang="en-US" sz="2500" dirty="0"/>
              <a:t>This number is essential to complete the paperwork with the Secretary of State’s Office as well as the Friends of Mississippi Libraries, Inc. </a:t>
            </a:r>
          </a:p>
          <a:p>
            <a:pPr lvl="2">
              <a:buFont typeface="Arial" pitchFamily="34" charset="0"/>
              <a:buChar char="•"/>
            </a:pPr>
            <a:r>
              <a:rPr lang="en-US" sz="2900" dirty="0"/>
              <a:t>Each Chapter must have its own EIN Number. It cannot use the branch library, the city or county, the system or the Friends of Mississippi Libraries, Inc. number.  </a:t>
            </a:r>
          </a:p>
          <a:p>
            <a:pPr lvl="1">
              <a:buFont typeface="Arial" pitchFamily="34" charset="0"/>
              <a:buChar char="•"/>
            </a:pPr>
            <a:r>
              <a:rPr lang="en-US" sz="2900" dirty="0"/>
              <a:t>With your EIN number, your Chapter can now complete the Mississippi Secretary of State’s Online Charity Registration Form.</a:t>
            </a:r>
          </a:p>
          <a:p>
            <a:pPr lvl="1">
              <a:buFont typeface="Arial" pitchFamily="34" charset="0"/>
              <a:buChar char="•"/>
            </a:pPr>
            <a:r>
              <a:rPr lang="en-US" sz="2900" dirty="0"/>
              <a:t>Be sure to use the branch library’s address for ALL paperwork. Officers may change, but hopefully the branch library’s address will not. </a:t>
            </a:r>
          </a:p>
          <a:p>
            <a:pPr lvl="1">
              <a:buFont typeface="Arial" pitchFamily="34" charset="0"/>
              <a:buChar char="•"/>
            </a:pPr>
            <a:r>
              <a:rPr lang="en-US" sz="2900" dirty="0"/>
              <a:t>Due to Mississippi’s financial situation, the Secretary of State’s Office now requires a $50.00 filing fee which must be submitted with the application. If the Chapter does not have a bank account, a board member or benefactor can provide the filing fee. This process must be completed online through the Secretary States Office. http://www.sos.ms.gov</a:t>
            </a:r>
          </a:p>
          <a:p>
            <a:endParaRPr lang="en-US" dirty="0"/>
          </a:p>
        </p:txBody>
      </p:sp>
      <p:sp>
        <p:nvSpPr>
          <p:cNvPr id="4" name="Slide Number Placeholder 3"/>
          <p:cNvSpPr>
            <a:spLocks noGrp="1"/>
          </p:cNvSpPr>
          <p:nvPr>
            <p:ph type="sldNum" sz="quarter" idx="10"/>
          </p:nvPr>
        </p:nvSpPr>
        <p:spPr/>
        <p:txBody>
          <a:bodyPr/>
          <a:lstStyle/>
          <a:p>
            <a:fld id="{03C97937-281E-41F8-B1F8-3AB1E13A339B}" type="slidenum">
              <a:rPr lang="en-US" smtClean="0"/>
              <a:pPr/>
              <a:t>3</a:t>
            </a:fld>
            <a:endParaRPr lang="en-US" dirty="0"/>
          </a:p>
        </p:txBody>
      </p:sp>
    </p:spTree>
    <p:extLst>
      <p:ext uri="{BB962C8B-B14F-4D97-AF65-F5344CB8AC3E}">
        <p14:creationId xmlns:p14="http://schemas.microsoft.com/office/powerpoint/2010/main" val="145394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a:buFont typeface="Arial" pitchFamily="34" charset="0"/>
              <a:buChar char="•"/>
            </a:pPr>
            <a:r>
              <a:rPr lang="en-US" dirty="0"/>
              <a:t>Steps: </a:t>
            </a:r>
          </a:p>
          <a:p>
            <a:pPr lvl="1">
              <a:buFont typeface="Arial" pitchFamily="34" charset="0"/>
              <a:buChar char="•"/>
            </a:pPr>
            <a:r>
              <a:rPr lang="en-US" sz="2900" dirty="0"/>
              <a:t>It is essential to include a copy of your Chapter’s by-laws in the documentation sent to the Secretary of State’s Office. </a:t>
            </a:r>
          </a:p>
          <a:p>
            <a:pPr lvl="2">
              <a:buFont typeface="Arial" pitchFamily="34" charset="0"/>
              <a:buChar char="•"/>
            </a:pPr>
            <a:r>
              <a:rPr lang="en-US" sz="2500" dirty="0"/>
              <a:t>There is a SAMPLE By-laws located on the Friends of Mississippi Libraries webpage hosted by the Mississippi Library Commission.</a:t>
            </a:r>
          </a:p>
          <a:p>
            <a:pPr lvl="1">
              <a:buFont typeface="Arial" pitchFamily="34" charset="0"/>
              <a:buChar char="•"/>
            </a:pPr>
            <a:r>
              <a:rPr lang="en-US" sz="2900" dirty="0"/>
              <a:t> The IRS Determination Letter from the IRS to the Friends of Mississippi Libraries,  Inc. must also been attached. </a:t>
            </a:r>
          </a:p>
          <a:p>
            <a:pPr lvl="2">
              <a:buFont typeface="Arial" pitchFamily="34" charset="0"/>
              <a:buChar char="•"/>
            </a:pPr>
            <a:r>
              <a:rPr lang="en-US" sz="2500" dirty="0"/>
              <a:t>This is emailed to you by the liaison to the Friends of Mississippi Libraries, Inc. the parent organization for all subsidiary Friends groups. </a:t>
            </a:r>
          </a:p>
          <a:p>
            <a:pPr lvl="1">
              <a:buFont typeface="Arial" pitchFamily="34" charset="0"/>
              <a:buChar char="•"/>
            </a:pPr>
            <a:r>
              <a:rPr lang="en-US" sz="2900" dirty="0"/>
              <a:t>With the paperwork approved, the Secretary of State’s Office will issue your Chapter a Certificate of Exemption. </a:t>
            </a:r>
          </a:p>
          <a:p>
            <a:pPr lvl="1">
              <a:buFont typeface="Arial" pitchFamily="34" charset="0"/>
              <a:buChar char="•"/>
            </a:pPr>
            <a:r>
              <a:rPr lang="en-US" sz="2900" dirty="0"/>
              <a:t> A copy of this Certificate, a copy of your By-laws, the Friends membership form and check for membership can now be sent to: Mississippi Library Commission </a:t>
            </a:r>
          </a:p>
          <a:p>
            <a:pPr lvl="2">
              <a:buFont typeface="Arial" pitchFamily="34" charset="0"/>
              <a:buChar char="•"/>
            </a:pPr>
            <a:r>
              <a:rPr lang="en-US" sz="2500" dirty="0"/>
              <a:t> Once received the Friends of Mississippi Libraries, Inc then will add your new group to it’s Tax exempt umbrella! </a:t>
            </a:r>
          </a:p>
          <a:p>
            <a:endParaRPr lang="en-US" dirty="0"/>
          </a:p>
        </p:txBody>
      </p:sp>
      <p:sp>
        <p:nvSpPr>
          <p:cNvPr id="4" name="Slide Number Placeholder 3"/>
          <p:cNvSpPr>
            <a:spLocks noGrp="1"/>
          </p:cNvSpPr>
          <p:nvPr>
            <p:ph type="sldNum" sz="quarter" idx="10"/>
          </p:nvPr>
        </p:nvSpPr>
        <p:spPr/>
        <p:txBody>
          <a:bodyPr/>
          <a:lstStyle/>
          <a:p>
            <a:fld id="{03C97937-281E-41F8-B1F8-3AB1E13A339B}" type="slidenum">
              <a:rPr lang="en-US" smtClean="0"/>
              <a:pPr/>
              <a:t>4</a:t>
            </a:fld>
            <a:endParaRPr lang="en-US" dirty="0"/>
          </a:p>
        </p:txBody>
      </p:sp>
    </p:spTree>
    <p:extLst>
      <p:ext uri="{BB962C8B-B14F-4D97-AF65-F5344CB8AC3E}">
        <p14:creationId xmlns:p14="http://schemas.microsoft.com/office/powerpoint/2010/main" val="401610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slides we talked about by-laws for your group. There is what should be included in your Friends bylaws.</a:t>
            </a:r>
          </a:p>
          <a:p>
            <a:endParaRPr lang="en-US" dirty="0"/>
          </a:p>
          <a:p>
            <a:r>
              <a:rPr lang="en-US" dirty="0"/>
              <a:t>Name of the organization. (The official name that will be used on your legal documents)</a:t>
            </a:r>
          </a:p>
          <a:p>
            <a:r>
              <a:rPr lang="en-US" dirty="0"/>
              <a:t>Purpose of the organization. (Your "mission statement" that guides your future decisions on planning, programming, and spending your money.) Work with the library to align with their</a:t>
            </a:r>
            <a:r>
              <a:rPr lang="en-US" baseline="0" dirty="0"/>
              <a:t> mission and goals. </a:t>
            </a:r>
            <a:endParaRPr lang="en-US" dirty="0"/>
          </a:p>
          <a:p>
            <a:r>
              <a:rPr lang="en-US" dirty="0"/>
              <a:t>Membership. (Who can join, how to join, voting rights.)</a:t>
            </a:r>
          </a:p>
          <a:p>
            <a:r>
              <a:rPr lang="en-US" dirty="0"/>
              <a:t>Governing body. (Board of directors, how they are chosen, and how long do they serve.)</a:t>
            </a:r>
          </a:p>
          <a:p>
            <a:r>
              <a:rPr lang="en-US" dirty="0"/>
              <a:t>Officers. (How they are chosen, their duties, and their terms of office.)</a:t>
            </a:r>
          </a:p>
          <a:p>
            <a:r>
              <a:rPr lang="en-US" dirty="0"/>
              <a:t>Meetings. (How they are scheduled, to whom they are open, and what notice must be given.)</a:t>
            </a:r>
          </a:p>
          <a:p>
            <a:r>
              <a:rPr lang="en-US" dirty="0"/>
              <a:t>Fiscal year, financial matters, audit (Including any requirements your state may have for the financial governance of not-for-profits.) In the next slide we will discuss what needs to be completed annually for your Friends group.</a:t>
            </a:r>
          </a:p>
          <a:p>
            <a:r>
              <a:rPr lang="en-US" dirty="0"/>
              <a:t>A procedure for amending the bylaws.</a:t>
            </a:r>
          </a:p>
          <a:p>
            <a:r>
              <a:rPr lang="en-US" dirty="0"/>
              <a:t>A dissolution statement. (What happens to the organization's assets if the organization disbands?)</a:t>
            </a:r>
          </a:p>
          <a:p>
            <a:r>
              <a:rPr lang="en-US" dirty="0"/>
              <a:t>A statement of the rules of order to be followed in official meetings. It is recommended to follow Roberts Rules of Order. </a:t>
            </a:r>
          </a:p>
          <a:p>
            <a:endParaRPr lang="en-US" dirty="0"/>
          </a:p>
        </p:txBody>
      </p:sp>
      <p:sp>
        <p:nvSpPr>
          <p:cNvPr id="4" name="Slide Number Placeholder 3"/>
          <p:cNvSpPr>
            <a:spLocks noGrp="1"/>
          </p:cNvSpPr>
          <p:nvPr>
            <p:ph type="sldNum" sz="quarter" idx="10"/>
          </p:nvPr>
        </p:nvSpPr>
        <p:spPr/>
        <p:txBody>
          <a:bodyPr/>
          <a:lstStyle/>
          <a:p>
            <a:fld id="{03C97937-281E-41F8-B1F8-3AB1E13A339B}" type="slidenum">
              <a:rPr lang="en-US" smtClean="0"/>
              <a:pPr/>
              <a:t>5</a:t>
            </a:fld>
            <a:endParaRPr lang="en-US" dirty="0"/>
          </a:p>
        </p:txBody>
      </p:sp>
    </p:spTree>
    <p:extLst>
      <p:ext uri="{BB962C8B-B14F-4D97-AF65-F5344CB8AC3E}">
        <p14:creationId xmlns:p14="http://schemas.microsoft.com/office/powerpoint/2010/main" val="179305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needs to be done annually for your local Friends of the Library Group?</a:t>
            </a:r>
          </a:p>
          <a:p>
            <a:endParaRPr lang="en-US" dirty="0"/>
          </a:p>
          <a:p>
            <a:r>
              <a:rPr lang="en-US" dirty="0"/>
              <a:t>To maintain your EIN with the IRS, your groups needs to file a 990 E-postcard by May 15th. This is not a complex form, but should you have any questions on filing you may contact the Liaison to the state Friends for assistance. If you do not file the 990 E-postcard for three years you will lose your EIN. </a:t>
            </a:r>
          </a:p>
          <a:p>
            <a:endParaRPr lang="en-US" dirty="0"/>
          </a:p>
          <a:p>
            <a:r>
              <a:rPr lang="en-US" dirty="0"/>
              <a:t>Next, you will need to fill out the membership form with corresponding activity report questions issued by the Friends of Mississippi Libraries Inc. This is when you will submit your annual membership fee for maintaining tax exempt status as part of the state friends Tax Exempt umbrella. </a:t>
            </a:r>
          </a:p>
          <a:p>
            <a:pPr lvl="1"/>
            <a:r>
              <a:rPr lang="en-US" sz="2400" dirty="0"/>
              <a:t>$10 for groups with 1-10 members</a:t>
            </a:r>
          </a:p>
          <a:p>
            <a:pPr lvl="1"/>
            <a:r>
              <a:rPr lang="en-US" sz="2400" dirty="0"/>
              <a:t>$25 for groups with 11-50 members</a:t>
            </a:r>
          </a:p>
          <a:p>
            <a:pPr lvl="1"/>
            <a:r>
              <a:rPr lang="en-US" sz="2400" dirty="0"/>
              <a:t>$50 for groups with 51+ members</a:t>
            </a:r>
          </a:p>
          <a:p>
            <a:pPr lvl="1"/>
            <a:endParaRPr lang="en-US" sz="2400" dirty="0"/>
          </a:p>
          <a:p>
            <a:r>
              <a:rPr lang="en-US" dirty="0"/>
              <a:t>Please remember that as part of a non-profit you are required by the state of Mississippi to maintain records in accordance with state statute. That statute code is 79-11-283. </a:t>
            </a:r>
          </a:p>
          <a:p>
            <a:endParaRPr lang="en-US" dirty="0"/>
          </a:p>
          <a:p>
            <a:r>
              <a:rPr lang="en-US" dirty="0"/>
              <a:t>The deadline for membership and 990 filing to May 15</a:t>
            </a:r>
            <a:r>
              <a:rPr lang="en-US" baseline="30000" dirty="0"/>
              <a:t>th</a:t>
            </a:r>
            <a:r>
              <a:rPr lang="en-US" dirty="0"/>
              <a:t>. </a:t>
            </a:r>
          </a:p>
        </p:txBody>
      </p:sp>
      <p:sp>
        <p:nvSpPr>
          <p:cNvPr id="4" name="Slide Number Placeholder 3"/>
          <p:cNvSpPr>
            <a:spLocks noGrp="1"/>
          </p:cNvSpPr>
          <p:nvPr>
            <p:ph type="sldNum" sz="quarter" idx="10"/>
          </p:nvPr>
        </p:nvSpPr>
        <p:spPr/>
        <p:txBody>
          <a:bodyPr/>
          <a:lstStyle/>
          <a:p>
            <a:fld id="{D576C319-F74C-48CB-8551-7BC3F95DF7E3}" type="slidenum">
              <a:rPr lang="en-US" smtClean="0"/>
              <a:t>6</a:t>
            </a:fld>
            <a:endParaRPr lang="en-US" dirty="0"/>
          </a:p>
        </p:txBody>
      </p:sp>
    </p:spTree>
    <p:extLst>
      <p:ext uri="{BB962C8B-B14F-4D97-AF65-F5344CB8AC3E}">
        <p14:creationId xmlns:p14="http://schemas.microsoft.com/office/powerpoint/2010/main" val="1805643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now that you have a Friends group, what can they do and what are some things that Friends groups should not do? </a:t>
            </a:r>
          </a:p>
          <a:p>
            <a:endParaRPr lang="en-US" dirty="0"/>
          </a:p>
          <a:p>
            <a:r>
              <a:rPr lang="en-US" dirty="0"/>
              <a:t>Friends CAN</a:t>
            </a:r>
          </a:p>
          <a:p>
            <a:r>
              <a:rPr lang="en-US" dirty="0"/>
              <a:t>Engage in Fundraising</a:t>
            </a:r>
          </a:p>
          <a:p>
            <a:r>
              <a:rPr lang="en-US" dirty="0"/>
              <a:t>Solicit donations from the community and businesses </a:t>
            </a:r>
          </a:p>
          <a:p>
            <a:r>
              <a:rPr lang="en-US" dirty="0"/>
              <a:t>Be community advocates at Board of Supervisor Meetings</a:t>
            </a:r>
          </a:p>
          <a:p>
            <a:pPr lvl="1"/>
            <a:r>
              <a:rPr lang="en-US" dirty="0"/>
              <a:t>With Library Board of Trustee Approval </a:t>
            </a:r>
          </a:p>
          <a:p>
            <a:r>
              <a:rPr lang="en-US" dirty="0"/>
              <a:t>Support a variety of library programs or collections</a:t>
            </a:r>
          </a:p>
          <a:p>
            <a:pPr lvl="1"/>
            <a:r>
              <a:rPr lang="en-US" dirty="0"/>
              <a:t>Summer Library Program</a:t>
            </a:r>
          </a:p>
          <a:p>
            <a:pPr lvl="1"/>
            <a:r>
              <a:rPr lang="en-US" dirty="0"/>
              <a:t>Genealogy Department </a:t>
            </a:r>
          </a:p>
          <a:p>
            <a:endParaRPr lang="en-US" dirty="0"/>
          </a:p>
          <a:p>
            <a:r>
              <a:rPr lang="en-US" dirty="0"/>
              <a:t>Friends CAN’T</a:t>
            </a:r>
          </a:p>
          <a:p>
            <a:r>
              <a:rPr lang="en-US" dirty="0"/>
              <a:t>Pay salaries for Library Employees</a:t>
            </a:r>
          </a:p>
          <a:p>
            <a:r>
              <a:rPr lang="en-US" dirty="0"/>
              <a:t>Dictate policy for the Library</a:t>
            </a:r>
          </a:p>
          <a:p>
            <a:pPr lvl="1"/>
            <a:r>
              <a:rPr lang="en-US" dirty="0"/>
              <a:t>Material selection</a:t>
            </a:r>
          </a:p>
          <a:p>
            <a:pPr lvl="1"/>
            <a:r>
              <a:rPr lang="en-US" dirty="0"/>
              <a:t>Hiring and other Library operations </a:t>
            </a:r>
          </a:p>
          <a:p>
            <a:r>
              <a:rPr lang="en-US" dirty="0"/>
              <a:t>Political Candidate Endorsements</a:t>
            </a:r>
          </a:p>
          <a:p>
            <a:endParaRPr lang="en-US" dirty="0"/>
          </a:p>
        </p:txBody>
      </p:sp>
      <p:sp>
        <p:nvSpPr>
          <p:cNvPr id="4" name="Slide Number Placeholder 3"/>
          <p:cNvSpPr>
            <a:spLocks noGrp="1"/>
          </p:cNvSpPr>
          <p:nvPr>
            <p:ph type="sldNum" sz="quarter" idx="10"/>
          </p:nvPr>
        </p:nvSpPr>
        <p:spPr/>
        <p:txBody>
          <a:bodyPr/>
          <a:lstStyle/>
          <a:p>
            <a:fld id="{03C97937-281E-41F8-B1F8-3AB1E13A339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14905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dirty="0"/>
              <a:t>Friends groups expel approximately 80-100% of the funds by giving the money to the library. </a:t>
            </a:r>
          </a:p>
          <a:p>
            <a:pPr lvl="1"/>
            <a:r>
              <a:rPr lang="en-US" sz="1200" dirty="0"/>
              <a:t>The group might consider holding back 20% of one year’s typical budget to cover the costs of operations for a year or two should there be a time of great transition in the group when fundraising isn’t possible. </a:t>
            </a:r>
          </a:p>
          <a:p>
            <a:pPr lvl="1">
              <a:buFont typeface="Arial" pitchFamily="34" charset="0"/>
              <a:buChar char="•"/>
            </a:pPr>
            <a:r>
              <a:rPr lang="en-US" sz="1200" dirty="0"/>
              <a:t>Most people want to give to a Friends group because they want to ensure that their money is going to help the library – not sitting in a bank. They hope to see their gifts used right away to purchase equipment, books and/or develop programs. </a:t>
            </a:r>
          </a:p>
          <a:p>
            <a:pPr lvl="1">
              <a:buFont typeface="Arial" pitchFamily="34" charset="0"/>
              <a:buChar char="•"/>
            </a:pPr>
            <a:r>
              <a:rPr lang="en-US" sz="1200" dirty="0"/>
              <a:t>If community members find that an organization such as the Friends has a large bank account, they are more likely to give to another non-profit they see as being in greater “need.” </a:t>
            </a:r>
          </a:p>
          <a:p>
            <a:pPr lvl="1">
              <a:buFont typeface="Arial" pitchFamily="34" charset="0"/>
              <a:buChar char="•"/>
            </a:pPr>
            <a:r>
              <a:rPr lang="en-US" sz="1200" dirty="0"/>
              <a:t>Most libraries do not have the resources to do all they want to do to serve the community each year and that’s where the Friends come in – to raise as much money possible each year to support the library each year for those “extras” that are not normally covered by a library’s budget. </a:t>
            </a:r>
          </a:p>
          <a:p>
            <a:pPr lvl="1">
              <a:buFont typeface="Arial" pitchFamily="34" charset="0"/>
              <a:buChar char="•"/>
            </a:pPr>
            <a:r>
              <a:rPr lang="en-US" sz="1200" dirty="0"/>
              <a:t>A Friends group wishing to establish a large “rainy day” fund or endowment fund should consider starting a Foundation whose mission will be to establish a large fund for a specific purpose. Friends</a:t>
            </a:r>
            <a:r>
              <a:rPr lang="en-US" sz="1200" baseline="0" dirty="0"/>
              <a:t> chapters are more grassroots while Foundations are larger in scope. </a:t>
            </a:r>
            <a:endParaRPr lang="en-US" sz="1200" dirty="0"/>
          </a:p>
          <a:p>
            <a:endParaRPr lang="en-US" sz="1200" dirty="0"/>
          </a:p>
        </p:txBody>
      </p:sp>
      <p:sp>
        <p:nvSpPr>
          <p:cNvPr id="4" name="Slide Number Placeholder 3"/>
          <p:cNvSpPr>
            <a:spLocks noGrp="1"/>
          </p:cNvSpPr>
          <p:nvPr>
            <p:ph type="sldNum" sz="quarter" idx="10"/>
          </p:nvPr>
        </p:nvSpPr>
        <p:spPr/>
        <p:txBody>
          <a:bodyPr/>
          <a:lstStyle/>
          <a:p>
            <a:fld id="{D576C319-F74C-48CB-8551-7BC3F95DF7E3}" type="slidenum">
              <a:rPr lang="en-US" smtClean="0"/>
              <a:t>8</a:t>
            </a:fld>
            <a:endParaRPr lang="en-US" dirty="0"/>
          </a:p>
        </p:txBody>
      </p:sp>
    </p:spTree>
    <p:extLst>
      <p:ext uri="{BB962C8B-B14F-4D97-AF65-F5344CB8AC3E}">
        <p14:creationId xmlns:p14="http://schemas.microsoft.com/office/powerpoint/2010/main" val="440340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funding that are solicited in the name of the Friends of the Library group must be spent in accordance with it’s mission. This is often for activities and things that directly benefit the library. Any violation in spending could constitute fraud by the organization or person soliciting funds and may be punishable with a fine or jail time. The section of the Mississippi Code that pertain to this are:</a:t>
            </a:r>
          </a:p>
          <a:p>
            <a:pPr lvl="1"/>
            <a:r>
              <a:rPr lang="en-US" sz="2400" dirty="0"/>
              <a:t>§ 79-11-519</a:t>
            </a:r>
          </a:p>
          <a:p>
            <a:pPr lvl="1"/>
            <a:r>
              <a:rPr lang="en-US" sz="2400" dirty="0"/>
              <a:t>§ 79-11-525</a:t>
            </a:r>
          </a:p>
          <a:p>
            <a:pPr lvl="1"/>
            <a:r>
              <a:rPr lang="en-US" sz="2400" dirty="0"/>
              <a:t>§ 79-11-529</a:t>
            </a:r>
          </a:p>
          <a:p>
            <a:r>
              <a:rPr lang="en-US" dirty="0"/>
              <a:t>While I have yet to encounter a case of this occurring, it is important to note that there are protections for those rare incidents. </a:t>
            </a:r>
          </a:p>
        </p:txBody>
      </p:sp>
      <p:sp>
        <p:nvSpPr>
          <p:cNvPr id="4" name="Slide Number Placeholder 3"/>
          <p:cNvSpPr>
            <a:spLocks noGrp="1"/>
          </p:cNvSpPr>
          <p:nvPr>
            <p:ph type="sldNum" sz="quarter" idx="10"/>
          </p:nvPr>
        </p:nvSpPr>
        <p:spPr/>
        <p:txBody>
          <a:bodyPr/>
          <a:lstStyle/>
          <a:p>
            <a:fld id="{D576C319-F74C-48CB-8551-7BC3F95DF7E3}" type="slidenum">
              <a:rPr lang="en-US" smtClean="0"/>
              <a:t>9</a:t>
            </a:fld>
            <a:endParaRPr lang="en-US" dirty="0"/>
          </a:p>
        </p:txBody>
      </p:sp>
    </p:spTree>
    <p:extLst>
      <p:ext uri="{BB962C8B-B14F-4D97-AF65-F5344CB8AC3E}">
        <p14:creationId xmlns:p14="http://schemas.microsoft.com/office/powerpoint/2010/main" val="134355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21A9228-A4D7-4354-8431-BF1CBF36189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C60306D-4E52-44F2-9372-D634B17B8A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9"/>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FB9E7F14-8AC4-408A-BE12-1CAC6469B1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166" y="2513074"/>
            <a:ext cx="2716911" cy="2125982"/>
          </a:xfrm>
          <a:prstGeom prst="rect">
            <a:avLst/>
          </a:prstGeom>
        </p:spPr>
      </p:pic>
      <p:sp>
        <p:nvSpPr>
          <p:cNvPr id="2" name="Title 1">
            <a:extLst>
              <a:ext uri="{FF2B5EF4-FFF2-40B4-BE49-F238E27FC236}">
                <a16:creationId xmlns:a16="http://schemas.microsoft.com/office/drawing/2014/main" id="{F51105D4-5609-4D6D-B5EC-605333429E36}"/>
              </a:ext>
            </a:extLst>
          </p:cNvPr>
          <p:cNvSpPr>
            <a:spLocks noGrp="1"/>
          </p:cNvSpPr>
          <p:nvPr>
            <p:ph type="ctrTitle"/>
          </p:nvPr>
        </p:nvSpPr>
        <p:spPr>
          <a:xfrm>
            <a:off x="4579243" y="1419225"/>
            <a:ext cx="6798608" cy="2085869"/>
          </a:xfrm>
        </p:spPr>
        <p:txBody>
          <a:bodyPr>
            <a:normAutofit/>
          </a:bodyPr>
          <a:lstStyle/>
          <a:p>
            <a:r>
              <a:rPr lang="en-US" sz="3200" dirty="0">
                <a:solidFill>
                  <a:srgbClr val="FFFFFF"/>
                </a:solidFill>
              </a:rPr>
              <a:t>Friends of Mississippi Libraries: The Basics</a:t>
            </a:r>
          </a:p>
        </p:txBody>
      </p:sp>
      <p:sp>
        <p:nvSpPr>
          <p:cNvPr id="3" name="Subtitle 2">
            <a:extLst>
              <a:ext uri="{FF2B5EF4-FFF2-40B4-BE49-F238E27FC236}">
                <a16:creationId xmlns:a16="http://schemas.microsoft.com/office/drawing/2014/main" id="{83DE646D-4C0C-4FDC-B1C3-9A548F045AD5}"/>
              </a:ext>
            </a:extLst>
          </p:cNvPr>
          <p:cNvSpPr>
            <a:spLocks noGrp="1"/>
          </p:cNvSpPr>
          <p:nvPr>
            <p:ph type="subTitle" idx="1"/>
          </p:nvPr>
        </p:nvSpPr>
        <p:spPr>
          <a:xfrm>
            <a:off x="4579243" y="4001923"/>
            <a:ext cx="6798608" cy="1733655"/>
          </a:xfrm>
        </p:spPr>
        <p:txBody>
          <a:bodyPr>
            <a:normAutofit/>
          </a:bodyPr>
          <a:lstStyle/>
          <a:p>
            <a:r>
              <a:rPr lang="en-US" dirty="0">
                <a:solidFill>
                  <a:schemeClr val="bg2"/>
                </a:solidFill>
              </a:rPr>
              <a:t>Lacy Ellinwood: Library Development Director &amp; Liaison for the Friends of Mississippi Libraries Inc.</a:t>
            </a:r>
          </a:p>
        </p:txBody>
      </p:sp>
    </p:spTree>
    <p:extLst>
      <p:ext uri="{BB962C8B-B14F-4D97-AF65-F5344CB8AC3E}">
        <p14:creationId xmlns:p14="http://schemas.microsoft.com/office/powerpoint/2010/main" val="1457110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Separation of Library Staff and Friends </a:t>
            </a:r>
          </a:p>
        </p:txBody>
      </p:sp>
      <p:sp>
        <p:nvSpPr>
          <p:cNvPr id="3" name="Content Placeholder 2"/>
          <p:cNvSpPr>
            <a:spLocks noGrp="1"/>
          </p:cNvSpPr>
          <p:nvPr>
            <p:ph idx="1"/>
          </p:nvPr>
        </p:nvSpPr>
        <p:spPr>
          <a:xfrm>
            <a:off x="581192" y="1810381"/>
            <a:ext cx="11029615" cy="3678303"/>
          </a:xfrm>
        </p:spPr>
        <p:txBody>
          <a:bodyPr>
            <a:normAutofit/>
          </a:bodyPr>
          <a:lstStyle/>
          <a:p>
            <a:r>
              <a:rPr lang="en-US" sz="2400" dirty="0"/>
              <a:t>Municipal employees may not engage in soliciting charitable contributions for private entities during working hours. </a:t>
            </a:r>
          </a:p>
          <a:p>
            <a:r>
              <a:rPr lang="en-US" sz="2400" dirty="0"/>
              <a:t>The employee may be required to repay wages received for the time spent engaging in such activity, provided that the solicitation and use of municipal resources was not determined by the municipality to be for a proper municipal purpose.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1973242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Memorandum of Understanding</a:t>
            </a:r>
          </a:p>
        </p:txBody>
      </p:sp>
      <p:sp>
        <p:nvSpPr>
          <p:cNvPr id="3" name="Content Placeholder 2"/>
          <p:cNvSpPr>
            <a:spLocks noGrp="1"/>
          </p:cNvSpPr>
          <p:nvPr>
            <p:ph idx="1"/>
          </p:nvPr>
        </p:nvSpPr>
        <p:spPr>
          <a:xfrm>
            <a:off x="581193" y="2032818"/>
            <a:ext cx="11029615" cy="3678303"/>
          </a:xfrm>
        </p:spPr>
        <p:txBody>
          <a:bodyPr>
            <a:normAutofit/>
          </a:bodyPr>
          <a:lstStyle/>
          <a:p>
            <a:r>
              <a:rPr lang="en-US" sz="2000" dirty="0"/>
              <a:t>Operating agreement between the Friends organization and the library system. </a:t>
            </a:r>
          </a:p>
          <a:p>
            <a:pPr lvl="1"/>
            <a:r>
              <a:rPr lang="en-US" sz="2000" dirty="0"/>
              <a:t>What the Library agrees to do for the Friends and in supporting the Friends.</a:t>
            </a:r>
          </a:p>
          <a:p>
            <a:pPr lvl="1"/>
            <a:r>
              <a:rPr lang="en-US" sz="2000" dirty="0"/>
              <a:t>What the Friends agrees to do for the Library and how they fit within the operation of the Library</a:t>
            </a:r>
          </a:p>
          <a:p>
            <a:pPr lvl="1"/>
            <a:r>
              <a:rPr lang="en-US" sz="2000" dirty="0"/>
              <a:t>This will stand until and unless it is modified by mutual agreement of the Friends Board and the Library Administration. </a:t>
            </a:r>
          </a:p>
          <a:p>
            <a:pPr lvl="2"/>
            <a:r>
              <a:rPr lang="en-US" sz="2000" dirty="0"/>
              <a:t>Libraries are political subdivisions, and the Library Administrative Board of Trustees has control over the operation and finances of the Library System.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106375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Types of Fund-Raising Events</a:t>
            </a:r>
          </a:p>
        </p:txBody>
      </p:sp>
      <p:sp>
        <p:nvSpPr>
          <p:cNvPr id="3" name="Content Placeholder 2"/>
          <p:cNvSpPr>
            <a:spLocks noGrp="1"/>
          </p:cNvSpPr>
          <p:nvPr>
            <p:ph idx="1"/>
          </p:nvPr>
        </p:nvSpPr>
        <p:spPr>
          <a:xfrm>
            <a:off x="535576" y="2079172"/>
            <a:ext cx="10324011" cy="3243942"/>
          </a:xfrm>
        </p:spPr>
        <p:txBody>
          <a:bodyPr>
            <a:normAutofit/>
          </a:bodyPr>
          <a:lstStyle/>
          <a:p>
            <a:r>
              <a:rPr lang="en-US" dirty="0"/>
              <a:t>Lunches, cocktail parties, or dinners with authors or performers.</a:t>
            </a:r>
          </a:p>
          <a:p>
            <a:r>
              <a:rPr lang="en-US" dirty="0"/>
              <a:t>“Mystery dinners” in the library.</a:t>
            </a:r>
          </a:p>
          <a:p>
            <a:r>
              <a:rPr lang="en-US" dirty="0"/>
              <a:t>Annual or Semi-Annual Book Sales.</a:t>
            </a:r>
          </a:p>
          <a:p>
            <a:r>
              <a:rPr lang="en-US" dirty="0"/>
              <a:t>Themed events in the library or elsewhere.</a:t>
            </a:r>
          </a:p>
          <a:p>
            <a:r>
              <a:rPr lang="en-US" dirty="0"/>
              <a:t>Silent and live auctions (Either stand alone or as part of an event).</a:t>
            </a:r>
          </a:p>
          <a:p>
            <a:r>
              <a:rPr lang="en-US" dirty="0"/>
              <a:t>Plated lunch or dinner sales (Pasta, Chicken, Soups).  </a:t>
            </a:r>
          </a:p>
          <a:p>
            <a:r>
              <a:rPr lang="en-US" dirty="0"/>
              <a:t>Golf or other gaming tournaments.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58845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F65967-2F6D-4739-A262-942252E65413}"/>
              </a:ext>
            </a:extLst>
          </p:cNvPr>
          <p:cNvSpPr txBox="1"/>
          <p:nvPr/>
        </p:nvSpPr>
        <p:spPr>
          <a:xfrm>
            <a:off x="653143" y="947057"/>
            <a:ext cx="10776857" cy="4524315"/>
          </a:xfrm>
          <a:prstGeom prst="rect">
            <a:avLst/>
          </a:prstGeom>
          <a:noFill/>
        </p:spPr>
        <p:txBody>
          <a:bodyPr wrap="square" rtlCol="0">
            <a:spAutoFit/>
          </a:bodyPr>
          <a:lstStyle/>
          <a:p>
            <a:pPr algn="ctr"/>
            <a:r>
              <a:rPr lang="en-US" sz="3200" u="sng" dirty="0"/>
              <a:t>Remember!</a:t>
            </a:r>
            <a:br>
              <a:rPr lang="en-US" sz="3200" dirty="0"/>
            </a:br>
            <a:r>
              <a:rPr lang="en-US" sz="3200" dirty="0"/>
              <a:t>Friends groups are an autonomous organization with its own 501(c)(3) status. </a:t>
            </a:r>
            <a:br>
              <a:rPr lang="en-US" sz="3200" dirty="0"/>
            </a:br>
            <a:r>
              <a:rPr lang="en-US" sz="3200" dirty="0"/>
              <a:t>The group should be self-sustaining to a large degree, and should be running its own organization and planning its own fundraising events. </a:t>
            </a:r>
            <a:br>
              <a:rPr lang="en-US" sz="3200" dirty="0"/>
            </a:br>
            <a:r>
              <a:rPr lang="en-US" sz="3200" dirty="0"/>
              <a:t>A library staff that pitches in too freely with the work may be lessening the engagement by the group’s members, and this is not sustainable over the long term.</a:t>
            </a:r>
          </a:p>
        </p:txBody>
      </p:sp>
      <p:pic>
        <p:nvPicPr>
          <p:cNvPr id="5" name="Picture 4">
            <a:extLst>
              <a:ext uri="{FF2B5EF4-FFF2-40B4-BE49-F238E27FC236}">
                <a16:creationId xmlns:a16="http://schemas.microsoft.com/office/drawing/2014/main" id="{B2F30B24-9BB9-431E-A3E0-D42B1F501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237871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BFF1E8A-3E3F-4A67-97F8-32C8D41238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D0BBA9C7-5B8B-474E-9392-E742C78ED5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D52F3B2-AFE1-41E8-9E34-D2B02A65826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8E2F28-54A2-432C-AAF7-7154C3D579C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386191B5-2583-4B3E-B008-3E5A3761471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9C7CFDB-8577-4539-8795-F8B34A3075B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logo&#10;&#10;Description generated with very high confidence">
            <a:extLst>
              <a:ext uri="{FF2B5EF4-FFF2-40B4-BE49-F238E27FC236}">
                <a16:creationId xmlns:a16="http://schemas.microsoft.com/office/drawing/2014/main" id="{4A19F10B-2EAF-4A9A-B26D-EB26BE33E355}"/>
              </a:ext>
            </a:extLst>
          </p:cNvPr>
          <p:cNvPicPr>
            <a:picLocks noChangeAspect="1"/>
          </p:cNvPicPr>
          <p:nvPr/>
        </p:nvPicPr>
        <p:blipFill rotWithShape="1">
          <a:blip r:embed="rId3">
            <a:extLst>
              <a:ext uri="{28A0092B-C50C-407E-A947-70E740481C1C}">
                <a14:useLocalDpi xmlns:a14="http://schemas.microsoft.com/office/drawing/2010/main" val="0"/>
              </a:ext>
            </a:extLst>
          </a:blip>
          <a:srcRect r="2" b="3254"/>
          <a:stretch/>
        </p:blipFill>
        <p:spPr>
          <a:xfrm>
            <a:off x="446534" y="723899"/>
            <a:ext cx="7498616" cy="5676901"/>
          </a:xfrm>
          <a:prstGeom prst="rect">
            <a:avLst/>
          </a:prstGeom>
        </p:spPr>
      </p:pic>
      <p:sp>
        <p:nvSpPr>
          <p:cNvPr id="21" name="Rectangle 20">
            <a:extLst>
              <a:ext uri="{FF2B5EF4-FFF2-40B4-BE49-F238E27FC236}">
                <a16:creationId xmlns:a16="http://schemas.microsoft.com/office/drawing/2014/main" id="{295C4DB5-1B45-490F-A51B-23C9B9A433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2B4ED93-D6A4-4A1D-9CA7-A0549AB6D40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3C20DDE-67DF-47CA-B658-875EA5D810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rgbClr val="F4FB24"/>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90DEFF6-21DD-4A6B-8224-A0EC98558831}"/>
              </a:ext>
            </a:extLst>
          </p:cNvPr>
          <p:cNvSpPr>
            <a:spLocks noGrp="1"/>
          </p:cNvSpPr>
          <p:nvPr>
            <p:ph type="title"/>
          </p:nvPr>
        </p:nvSpPr>
        <p:spPr>
          <a:xfrm>
            <a:off x="8296275" y="1419225"/>
            <a:ext cx="3081576" cy="2085869"/>
          </a:xfrm>
        </p:spPr>
        <p:txBody>
          <a:bodyPr vert="horz" lIns="91440" tIns="45720" rIns="91440" bIns="45720" rtlCol="0" anchor="b">
            <a:normAutofit/>
          </a:bodyPr>
          <a:lstStyle/>
          <a:p>
            <a:r>
              <a:rPr lang="en-US" dirty="0">
                <a:solidFill>
                  <a:srgbClr val="FFFFFF"/>
                </a:solidFill>
              </a:rPr>
              <a:t>Questions?</a:t>
            </a:r>
          </a:p>
        </p:txBody>
      </p:sp>
      <p:sp>
        <p:nvSpPr>
          <p:cNvPr id="3" name="Text Placeholder 2">
            <a:extLst>
              <a:ext uri="{FF2B5EF4-FFF2-40B4-BE49-F238E27FC236}">
                <a16:creationId xmlns:a16="http://schemas.microsoft.com/office/drawing/2014/main" id="{4A8D97E4-142C-4431-9748-99BD9EFDF111}"/>
              </a:ext>
            </a:extLst>
          </p:cNvPr>
          <p:cNvSpPr>
            <a:spLocks noGrp="1"/>
          </p:cNvSpPr>
          <p:nvPr>
            <p:ph type="body" idx="1"/>
          </p:nvPr>
        </p:nvSpPr>
        <p:spPr>
          <a:xfrm>
            <a:off x="8296275" y="3505095"/>
            <a:ext cx="3081576" cy="1733655"/>
          </a:xfrm>
        </p:spPr>
        <p:txBody>
          <a:bodyPr vert="horz" lIns="91440" tIns="45720" rIns="91440" bIns="45720" rtlCol="0" anchor="t">
            <a:normAutofit/>
          </a:bodyPr>
          <a:lstStyle/>
          <a:p>
            <a:r>
              <a:rPr lang="en-US" sz="1600" dirty="0">
                <a:solidFill>
                  <a:schemeClr val="bg2"/>
                </a:solidFill>
              </a:rPr>
              <a:t>Lacy Ellinwood</a:t>
            </a:r>
          </a:p>
          <a:p>
            <a:r>
              <a:rPr lang="en-US" sz="1600" dirty="0">
                <a:solidFill>
                  <a:schemeClr val="bg2"/>
                </a:solidFill>
              </a:rPr>
              <a:t>601.432.4154</a:t>
            </a:r>
          </a:p>
          <a:p>
            <a:r>
              <a:rPr lang="en-US" sz="1600" dirty="0">
                <a:solidFill>
                  <a:schemeClr val="bg2"/>
                </a:solidFill>
              </a:rPr>
              <a:t>lellinwood@mlc.lib.ms.us</a:t>
            </a:r>
          </a:p>
        </p:txBody>
      </p:sp>
    </p:spTree>
    <p:extLst>
      <p:ext uri="{BB962C8B-B14F-4D97-AF65-F5344CB8AC3E}">
        <p14:creationId xmlns:p14="http://schemas.microsoft.com/office/powerpoint/2010/main" val="34653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History</a:t>
            </a:r>
          </a:p>
        </p:txBody>
      </p:sp>
      <p:sp>
        <p:nvSpPr>
          <p:cNvPr id="3" name="Content Placeholder 2"/>
          <p:cNvSpPr>
            <a:spLocks noGrp="1"/>
          </p:cNvSpPr>
          <p:nvPr>
            <p:ph idx="1"/>
          </p:nvPr>
        </p:nvSpPr>
        <p:spPr/>
        <p:txBody>
          <a:bodyPr>
            <a:normAutofit/>
          </a:bodyPr>
          <a:lstStyle/>
          <a:p>
            <a:r>
              <a:rPr lang="en-US" sz="2800" dirty="0"/>
              <a:t>The Friends of Mississippi Libraries, Inc. was formed in the 1980's.</a:t>
            </a:r>
          </a:p>
          <a:p>
            <a:r>
              <a:rPr lang="en-US" sz="2800" dirty="0"/>
              <a:t>The statewide Friends organization is open to all and serves as an advocate for library issues on the local, state and national levels. </a:t>
            </a:r>
          </a:p>
          <a:p>
            <a:r>
              <a:rPr lang="en-US" sz="2800" dirty="0"/>
              <a:t>More than 100 local Friends Chapters and individuals representing over a thousand library supporters throughout the state.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86092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64" y="404054"/>
            <a:ext cx="10058400" cy="1371600"/>
          </a:xfrm>
        </p:spPr>
        <p:txBody>
          <a:bodyPr>
            <a:normAutofit/>
          </a:bodyPr>
          <a:lstStyle/>
          <a:p>
            <a:r>
              <a:rPr lang="en-US" dirty="0"/>
              <a:t>How do you get a local Friends group?</a:t>
            </a:r>
          </a:p>
        </p:txBody>
      </p:sp>
      <p:sp>
        <p:nvSpPr>
          <p:cNvPr id="3" name="Content Placeholder 2"/>
          <p:cNvSpPr>
            <a:spLocks noGrp="1"/>
          </p:cNvSpPr>
          <p:nvPr>
            <p:ph idx="1"/>
          </p:nvPr>
        </p:nvSpPr>
        <p:spPr>
          <a:xfrm>
            <a:off x="1007163" y="2115976"/>
            <a:ext cx="8812697" cy="3936953"/>
          </a:xfrm>
        </p:spPr>
        <p:txBody>
          <a:bodyPr>
            <a:noAutofit/>
          </a:bodyPr>
          <a:lstStyle/>
          <a:p>
            <a:r>
              <a:rPr lang="en-US" sz="2800" dirty="0"/>
              <a:t>Steps: </a:t>
            </a:r>
          </a:p>
          <a:p>
            <a:pPr lvl="1"/>
            <a:r>
              <a:rPr lang="en-US" sz="2400" dirty="0"/>
              <a:t>EIN number that is issued</a:t>
            </a:r>
            <a:r>
              <a:rPr lang="en-US" sz="2400" b="1" u="sng" dirty="0"/>
              <a:t> FREE </a:t>
            </a:r>
            <a:r>
              <a:rPr lang="en-US" sz="2400" dirty="0"/>
              <a:t>by the Internal Revenue Service. </a:t>
            </a:r>
          </a:p>
          <a:p>
            <a:pPr lvl="1"/>
            <a:r>
              <a:rPr lang="en-US" sz="2400" dirty="0"/>
              <a:t>Mississippi Secretary of State’s Charity Registration Certificate of Exemption Form. </a:t>
            </a:r>
          </a:p>
          <a:p>
            <a:pPr lvl="2"/>
            <a:r>
              <a:rPr lang="en-US" sz="1800" dirty="0"/>
              <a:t>Be sure to use the branch library’s address for ALL paperwork. </a:t>
            </a:r>
          </a:p>
          <a:p>
            <a:pPr lvl="1"/>
            <a:r>
              <a:rPr lang="en-US" sz="2400" dirty="0"/>
              <a:t>Secretary of State’s Office now requires a $50.00 filing fee which must be submitted with the online application. </a:t>
            </a:r>
          </a:p>
          <a:p>
            <a:pPr lvl="2"/>
            <a:r>
              <a:rPr lang="en-US" sz="1800" dirty="0"/>
              <a:t>Include a copy of your Chapter’s by-laws in the documentation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155907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922" y="500269"/>
            <a:ext cx="6347713" cy="1320800"/>
          </a:xfrm>
        </p:spPr>
        <p:txBody>
          <a:bodyPr>
            <a:normAutofit/>
          </a:bodyPr>
          <a:lstStyle/>
          <a:p>
            <a:r>
              <a:rPr lang="en-US" dirty="0"/>
              <a:t>How do you get a local Friends group?</a:t>
            </a:r>
          </a:p>
        </p:txBody>
      </p:sp>
      <p:sp>
        <p:nvSpPr>
          <p:cNvPr id="3" name="Content Placeholder 2"/>
          <p:cNvSpPr>
            <a:spLocks noGrp="1"/>
          </p:cNvSpPr>
          <p:nvPr>
            <p:ph idx="1"/>
          </p:nvPr>
        </p:nvSpPr>
        <p:spPr>
          <a:xfrm>
            <a:off x="1046922" y="1969209"/>
            <a:ext cx="8733182" cy="3993322"/>
          </a:xfrm>
        </p:spPr>
        <p:txBody>
          <a:bodyPr>
            <a:normAutofit/>
          </a:bodyPr>
          <a:lstStyle/>
          <a:p>
            <a:r>
              <a:rPr lang="en-US" sz="2800" dirty="0"/>
              <a:t>Steps: </a:t>
            </a:r>
          </a:p>
          <a:p>
            <a:pPr lvl="1"/>
            <a:r>
              <a:rPr lang="en-US" sz="2900" dirty="0"/>
              <a:t>Secretary of State’s Office will issue your Chapter a Certificate of Exemption. </a:t>
            </a:r>
          </a:p>
          <a:p>
            <a:pPr lvl="1"/>
            <a:r>
              <a:rPr lang="en-US" sz="2900" dirty="0"/>
              <a:t> A copy of this Certificate, a copy of your By-laws, the Friends membership form and check can now be sent to the Mississippi Library Commission.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234341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57" y="1119334"/>
            <a:ext cx="8053931" cy="701261"/>
          </a:xfrm>
        </p:spPr>
        <p:txBody>
          <a:bodyPr>
            <a:normAutofit fontScale="90000"/>
          </a:bodyPr>
          <a:lstStyle/>
          <a:p>
            <a:r>
              <a:rPr lang="en-US" dirty="0"/>
              <a:t>Bylaws should include the following:</a:t>
            </a:r>
            <a:br>
              <a:rPr lang="en-US" dirty="0"/>
            </a:br>
            <a:endParaRPr lang="en-US" dirty="0"/>
          </a:p>
        </p:txBody>
      </p:sp>
      <p:sp>
        <p:nvSpPr>
          <p:cNvPr id="3" name="Content Placeholder 2"/>
          <p:cNvSpPr>
            <a:spLocks noGrp="1"/>
          </p:cNvSpPr>
          <p:nvPr>
            <p:ph idx="1"/>
          </p:nvPr>
        </p:nvSpPr>
        <p:spPr>
          <a:xfrm>
            <a:off x="954157" y="1963531"/>
            <a:ext cx="8935278" cy="4029765"/>
          </a:xfrm>
        </p:spPr>
        <p:txBody>
          <a:bodyPr>
            <a:normAutofit fontScale="92500" lnSpcReduction="20000"/>
          </a:bodyPr>
          <a:lstStyle/>
          <a:p>
            <a:r>
              <a:rPr lang="en-US" sz="1900" dirty="0"/>
              <a:t>Name of the organization</a:t>
            </a:r>
          </a:p>
          <a:p>
            <a:r>
              <a:rPr lang="en-US" sz="1900" dirty="0"/>
              <a:t>Purpose of the organization</a:t>
            </a:r>
          </a:p>
          <a:p>
            <a:r>
              <a:rPr lang="en-US" sz="1900" dirty="0"/>
              <a:t>Membership</a:t>
            </a:r>
          </a:p>
          <a:p>
            <a:r>
              <a:rPr lang="en-US" sz="1900" dirty="0"/>
              <a:t>Governing body</a:t>
            </a:r>
          </a:p>
          <a:p>
            <a:r>
              <a:rPr lang="en-US" sz="1900" dirty="0"/>
              <a:t>Officers</a:t>
            </a:r>
          </a:p>
          <a:p>
            <a:r>
              <a:rPr lang="en-US" sz="1900" dirty="0"/>
              <a:t>Meetings </a:t>
            </a:r>
          </a:p>
          <a:p>
            <a:r>
              <a:rPr lang="en-US" sz="1900" dirty="0"/>
              <a:t>Fiscal year, financial matters, audit </a:t>
            </a:r>
          </a:p>
          <a:p>
            <a:r>
              <a:rPr lang="en-US" sz="1900" dirty="0"/>
              <a:t>A procedure for amending the bylaws</a:t>
            </a:r>
          </a:p>
          <a:p>
            <a:r>
              <a:rPr lang="en-US" sz="1900" dirty="0"/>
              <a:t>A dissolution statement </a:t>
            </a:r>
          </a:p>
          <a:p>
            <a:r>
              <a:rPr lang="en-US" sz="1900" dirty="0"/>
              <a:t>A statement of the rules of order to be followed in official meetings </a:t>
            </a:r>
          </a:p>
          <a:p>
            <a:pPr lvl="1"/>
            <a:r>
              <a:rPr lang="en-US" sz="1700" dirty="0"/>
              <a:t>Robert’s Rules of Order is recommended.</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58841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needs to be done annually for your local Friends group?</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sz="2400" dirty="0"/>
              <a:t>Renew your local or system wide membership (Deadline May 15</a:t>
            </a:r>
            <a:r>
              <a:rPr lang="en-US" sz="2400" baseline="30000" dirty="0"/>
              <a:t>th</a:t>
            </a:r>
            <a:r>
              <a:rPr lang="en-US" sz="2400" dirty="0"/>
              <a:t>)</a:t>
            </a:r>
          </a:p>
          <a:p>
            <a:pPr lvl="1"/>
            <a:r>
              <a:rPr lang="en-US" sz="2400" dirty="0"/>
              <a:t>$10 for groups with 1-10 members</a:t>
            </a:r>
          </a:p>
          <a:p>
            <a:pPr lvl="1"/>
            <a:r>
              <a:rPr lang="en-US" sz="2400" dirty="0"/>
              <a:t>$25 for groups with 11-50 members</a:t>
            </a:r>
          </a:p>
          <a:p>
            <a:pPr lvl="1"/>
            <a:r>
              <a:rPr lang="en-US" sz="2400" dirty="0"/>
              <a:t>$50 for groups with 51+ members</a:t>
            </a:r>
          </a:p>
          <a:p>
            <a:pPr lvl="0"/>
            <a:r>
              <a:rPr lang="en-US" sz="2400" dirty="0"/>
              <a:t>Answer Annual Activity Report Questions</a:t>
            </a:r>
          </a:p>
          <a:p>
            <a:pPr lvl="1"/>
            <a:r>
              <a:rPr lang="en-US" sz="2400" dirty="0"/>
              <a:t>These are located on the renewal form.</a:t>
            </a:r>
          </a:p>
          <a:p>
            <a:pPr lvl="0"/>
            <a:r>
              <a:rPr lang="en-US" sz="2400" dirty="0"/>
              <a:t>§ 79-11-283.</a:t>
            </a:r>
          </a:p>
          <a:p>
            <a:pPr lvl="1"/>
            <a:r>
              <a:rPr lang="en-US" sz="2400" dirty="0"/>
              <a:t>Recordkeeping requirements</a:t>
            </a:r>
          </a:p>
          <a:p>
            <a:pPr lvl="0"/>
            <a:r>
              <a:rPr lang="en-US" sz="2400" dirty="0"/>
              <a:t>File the IRS 990 e-postcard (Deadline May 15</a:t>
            </a:r>
            <a:r>
              <a:rPr lang="en-US" sz="2400" baseline="30000" dirty="0"/>
              <a:t>th</a:t>
            </a:r>
            <a:r>
              <a:rPr lang="en-US" sz="2400" dirty="0"/>
              <a:t>)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51814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Real Deal?</a:t>
            </a:r>
          </a:p>
        </p:txBody>
      </p:sp>
      <p:sp>
        <p:nvSpPr>
          <p:cNvPr id="4" name="Content Placeholder 3"/>
          <p:cNvSpPr>
            <a:spLocks noGrp="1"/>
          </p:cNvSpPr>
          <p:nvPr>
            <p:ph sz="half" idx="1"/>
          </p:nvPr>
        </p:nvSpPr>
        <p:spPr>
          <a:xfrm>
            <a:off x="1284515" y="2571041"/>
            <a:ext cx="4447786" cy="3581401"/>
          </a:xfrm>
        </p:spPr>
        <p:txBody>
          <a:bodyPr>
            <a:normAutofit lnSpcReduction="10000"/>
          </a:bodyPr>
          <a:lstStyle/>
          <a:p>
            <a:r>
              <a:rPr lang="en-US" dirty="0"/>
              <a:t>Engage in Fundraising</a:t>
            </a:r>
          </a:p>
          <a:p>
            <a:r>
              <a:rPr lang="en-US" dirty="0"/>
              <a:t>Solicit donations from the community and businesses </a:t>
            </a:r>
          </a:p>
          <a:p>
            <a:r>
              <a:rPr lang="en-US" dirty="0"/>
              <a:t>Be community advocates at Board of Supervisor Meetings</a:t>
            </a:r>
          </a:p>
          <a:p>
            <a:pPr lvl="1"/>
            <a:r>
              <a:rPr lang="en-US" dirty="0"/>
              <a:t>With Library Board of Trustee Approval </a:t>
            </a:r>
          </a:p>
          <a:p>
            <a:r>
              <a:rPr lang="en-US" dirty="0"/>
              <a:t>Support a variety of library programs or collections</a:t>
            </a:r>
          </a:p>
          <a:p>
            <a:pPr lvl="1"/>
            <a:r>
              <a:rPr lang="en-US" dirty="0"/>
              <a:t>Summer Library Program</a:t>
            </a:r>
          </a:p>
          <a:p>
            <a:pPr lvl="1"/>
            <a:r>
              <a:rPr lang="en-US" dirty="0"/>
              <a:t>Genealogy Department </a:t>
            </a:r>
          </a:p>
          <a:p>
            <a:endParaRPr lang="en-US" dirty="0"/>
          </a:p>
        </p:txBody>
      </p:sp>
      <p:sp>
        <p:nvSpPr>
          <p:cNvPr id="6" name="Content Placeholder 5"/>
          <p:cNvSpPr>
            <a:spLocks noGrp="1"/>
          </p:cNvSpPr>
          <p:nvPr>
            <p:ph sz="half" idx="2"/>
          </p:nvPr>
        </p:nvSpPr>
        <p:spPr>
          <a:xfrm>
            <a:off x="7034470" y="2571041"/>
            <a:ext cx="4447786" cy="1881216"/>
          </a:xfrm>
        </p:spPr>
        <p:txBody>
          <a:bodyPr>
            <a:normAutofit lnSpcReduction="10000"/>
          </a:bodyPr>
          <a:lstStyle/>
          <a:p>
            <a:r>
              <a:rPr lang="en-US" dirty="0"/>
              <a:t>Pay salaries for Library Employees</a:t>
            </a:r>
          </a:p>
          <a:p>
            <a:r>
              <a:rPr lang="en-US" dirty="0"/>
              <a:t>Dictate policy for the Library</a:t>
            </a:r>
          </a:p>
          <a:p>
            <a:pPr lvl="1"/>
            <a:r>
              <a:rPr lang="en-US" dirty="0"/>
              <a:t>Material selection</a:t>
            </a:r>
          </a:p>
          <a:p>
            <a:pPr lvl="1"/>
            <a:r>
              <a:rPr lang="en-US" dirty="0"/>
              <a:t>Hiring and other Library operations </a:t>
            </a:r>
          </a:p>
          <a:p>
            <a:r>
              <a:rPr lang="en-US" dirty="0"/>
              <a:t>Political Candidate Endorsements</a:t>
            </a:r>
          </a:p>
        </p:txBody>
      </p:sp>
      <p:sp>
        <p:nvSpPr>
          <p:cNvPr id="3" name="Text Placeholder 2"/>
          <p:cNvSpPr>
            <a:spLocks noGrp="1"/>
          </p:cNvSpPr>
          <p:nvPr>
            <p:ph type="body" idx="4294967295"/>
          </p:nvPr>
        </p:nvSpPr>
        <p:spPr>
          <a:xfrm>
            <a:off x="1371600" y="1994779"/>
            <a:ext cx="4121150" cy="576262"/>
          </a:xfrm>
        </p:spPr>
        <p:txBody>
          <a:bodyPr/>
          <a:lstStyle/>
          <a:p>
            <a:pPr marL="0" indent="0">
              <a:buNone/>
            </a:pPr>
            <a:r>
              <a:rPr lang="en-US" dirty="0"/>
              <a:t>What </a:t>
            </a:r>
            <a:r>
              <a:rPr lang="en-US" u="sng" dirty="0"/>
              <a:t>CAN</a:t>
            </a:r>
            <a:r>
              <a:rPr lang="en-US" dirty="0"/>
              <a:t> the Friends do?</a:t>
            </a:r>
          </a:p>
        </p:txBody>
      </p:sp>
      <p:sp>
        <p:nvSpPr>
          <p:cNvPr id="5" name="Text Placeholder 4"/>
          <p:cNvSpPr>
            <a:spLocks noGrp="1"/>
          </p:cNvSpPr>
          <p:nvPr>
            <p:ph type="body" sz="quarter" idx="4294967295"/>
          </p:nvPr>
        </p:nvSpPr>
        <p:spPr>
          <a:xfrm>
            <a:off x="7034470" y="1994779"/>
            <a:ext cx="4119562" cy="576262"/>
          </a:xfrm>
        </p:spPr>
        <p:txBody>
          <a:bodyPr/>
          <a:lstStyle/>
          <a:p>
            <a:pPr marL="0" indent="0">
              <a:buNone/>
            </a:pPr>
            <a:r>
              <a:rPr lang="en-US" dirty="0"/>
              <a:t>What </a:t>
            </a:r>
            <a:r>
              <a:rPr lang="en-US" u="sng" dirty="0"/>
              <a:t>CAN’T</a:t>
            </a:r>
            <a:r>
              <a:rPr lang="en-US" dirty="0"/>
              <a:t> the Friends do?</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212026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Money Should be Spent…</a:t>
            </a:r>
          </a:p>
        </p:txBody>
      </p:sp>
      <p:sp>
        <p:nvSpPr>
          <p:cNvPr id="3" name="Content Placeholder 2"/>
          <p:cNvSpPr>
            <a:spLocks noGrp="1"/>
          </p:cNvSpPr>
          <p:nvPr>
            <p:ph idx="1"/>
          </p:nvPr>
        </p:nvSpPr>
        <p:spPr>
          <a:xfrm>
            <a:off x="581192" y="2032818"/>
            <a:ext cx="11029615" cy="3678303"/>
          </a:xfrm>
        </p:spPr>
        <p:txBody>
          <a:bodyPr/>
          <a:lstStyle/>
          <a:p>
            <a:r>
              <a:rPr lang="en-US" sz="2000" dirty="0"/>
              <a:t>Friends groups expel approximately 80-100% of the funds by giving the money to the library. Here are the reasons why we recommend these guidelines:</a:t>
            </a:r>
          </a:p>
          <a:p>
            <a:pPr lvl="1"/>
            <a:r>
              <a:rPr lang="en-US" sz="2000" dirty="0"/>
              <a:t>Most people want to see their gifts used right away to purchase equipment, books and/or develop programs. </a:t>
            </a:r>
          </a:p>
          <a:p>
            <a:pPr lvl="1"/>
            <a:r>
              <a:rPr lang="en-US" sz="2000" dirty="0"/>
              <a:t>A large bank account might cause donors to give to another non-profit.</a:t>
            </a:r>
          </a:p>
          <a:p>
            <a:pPr lvl="1"/>
            <a:r>
              <a:rPr lang="en-US" sz="2000" dirty="0"/>
              <a:t>Most libraries do not have the resources to do all they want to do, that’s where the Friends come in –for those “extras”. </a:t>
            </a:r>
          </a:p>
          <a:p>
            <a:pPr lvl="1"/>
            <a:r>
              <a:rPr lang="en-US" sz="2000" dirty="0"/>
              <a:t>A Friends group wishing to establish a large “rainy day” fund or endowment fund should consider starting a Foundation.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2683094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Mississippi Code outlined in § Title 79, Chapter 11 for Non-profits</a:t>
            </a:r>
          </a:p>
        </p:txBody>
      </p:sp>
      <p:sp>
        <p:nvSpPr>
          <p:cNvPr id="3" name="Content Placeholder 2"/>
          <p:cNvSpPr>
            <a:spLocks noGrp="1"/>
          </p:cNvSpPr>
          <p:nvPr>
            <p:ph idx="1"/>
          </p:nvPr>
        </p:nvSpPr>
        <p:spPr/>
        <p:txBody>
          <a:bodyPr/>
          <a:lstStyle/>
          <a:p>
            <a:r>
              <a:rPr lang="en-US" sz="2400" dirty="0"/>
              <a:t>The funds solicited by the Friends of the Library groups must be used for the purpose in which they were raised. Friends typically raise general funds for supporting the library. This money must be spent on activities/things for the library. A violation of this would constitute fraud or deceit by the organization or individual soliciting funds. </a:t>
            </a:r>
          </a:p>
          <a:p>
            <a:pPr lvl="1"/>
            <a:r>
              <a:rPr lang="en-US" sz="2400" dirty="0"/>
              <a:t>§ 79-11-519</a:t>
            </a:r>
          </a:p>
          <a:p>
            <a:pPr lvl="1"/>
            <a:r>
              <a:rPr lang="en-US" sz="2400" dirty="0"/>
              <a:t>§ 79-11-525</a:t>
            </a:r>
          </a:p>
          <a:p>
            <a:pPr lvl="1"/>
            <a:r>
              <a:rPr lang="en-US" sz="2400" dirty="0"/>
              <a:t>§ 79-11-529</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5" y="4960482"/>
            <a:ext cx="1915885" cy="1501278"/>
          </a:xfrm>
          <a:prstGeom prst="rect">
            <a:avLst/>
          </a:prstGeom>
        </p:spPr>
      </p:pic>
    </p:spTree>
    <p:extLst>
      <p:ext uri="{BB962C8B-B14F-4D97-AF65-F5344CB8AC3E}">
        <p14:creationId xmlns:p14="http://schemas.microsoft.com/office/powerpoint/2010/main" val="365599401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212</TotalTime>
  <Words>2870</Words>
  <Application>Microsoft Office PowerPoint</Application>
  <PresentationFormat>Widescreen</PresentationFormat>
  <Paragraphs>199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Wingdings 2</vt:lpstr>
      <vt:lpstr>Dividend</vt:lpstr>
      <vt:lpstr>Friends of Mississippi Libraries: The Basics</vt:lpstr>
      <vt:lpstr>A Brief History</vt:lpstr>
      <vt:lpstr>How do you get a local Friends group?</vt:lpstr>
      <vt:lpstr>How do you get a local Friends group?</vt:lpstr>
      <vt:lpstr>Bylaws should include the following: </vt:lpstr>
      <vt:lpstr>What needs to be done annually for your local Friends group? </vt:lpstr>
      <vt:lpstr>What’s the Real Deal?</vt:lpstr>
      <vt:lpstr>How the Money Should be Spent…</vt:lpstr>
      <vt:lpstr>Mississippi Code outlined in § Title 79, Chapter 11 for Non-profits</vt:lpstr>
      <vt:lpstr>Separation of Library Staff and Friends </vt:lpstr>
      <vt:lpstr>Memorandum of Understanding</vt:lpstr>
      <vt:lpstr>Common Types of Fund-Raising Events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of Mississippi Libraries: The Basics</dc:title>
  <dc:creator>Lacy Ellinwood</dc:creator>
  <cp:lastModifiedBy>Lacy Ellinwood</cp:lastModifiedBy>
  <cp:revision>28</cp:revision>
  <dcterms:created xsi:type="dcterms:W3CDTF">2017-11-16T20:47:15Z</dcterms:created>
  <dcterms:modified xsi:type="dcterms:W3CDTF">2017-11-27T16:19:02Z</dcterms:modified>
</cp:coreProperties>
</file>