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1"/>
  </p:notesMasterIdLst>
  <p:sldIdLst>
    <p:sldId id="256" r:id="rId2"/>
    <p:sldId id="265" r:id="rId3"/>
    <p:sldId id="257" r:id="rId4"/>
    <p:sldId id="258" r:id="rId5"/>
    <p:sldId id="260" r:id="rId6"/>
    <p:sldId id="261" r:id="rId7"/>
    <p:sldId id="259" r:id="rId8"/>
    <p:sldId id="262" r:id="rId9"/>
    <p:sldId id="264" r:id="rId10"/>
    <p:sldId id="263" r:id="rId11"/>
    <p:sldId id="267" r:id="rId12"/>
    <p:sldId id="266" r:id="rId13"/>
    <p:sldId id="268" r:id="rId14"/>
    <p:sldId id="269" r:id="rId15"/>
    <p:sldId id="270" r:id="rId16"/>
    <p:sldId id="271" r:id="rId17"/>
    <p:sldId id="272" r:id="rId18"/>
    <p:sldId id="274" r:id="rId19"/>
    <p:sldId id="275" r:id="rId20"/>
    <p:sldId id="276" r:id="rId21"/>
    <p:sldId id="277" r:id="rId22"/>
    <p:sldId id="278" r:id="rId23"/>
    <p:sldId id="280" r:id="rId24"/>
    <p:sldId id="279" r:id="rId25"/>
    <p:sldId id="281" r:id="rId26"/>
    <p:sldId id="283" r:id="rId27"/>
    <p:sldId id="282" r:id="rId28"/>
    <p:sldId id="284" r:id="rId29"/>
    <p:sldId id="28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1499" autoAdjust="0"/>
  </p:normalViewPr>
  <p:slideViewPr>
    <p:cSldViewPr snapToGrid="0">
      <p:cViewPr varScale="1">
        <p:scale>
          <a:sx n="93" d="100"/>
          <a:sy n="93" d="100"/>
        </p:scale>
        <p:origin x="121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FBFF41-82D5-4FB4-8542-27900FE115D0}" type="datetimeFigureOut">
              <a:rPr lang="en-US" smtClean="0"/>
              <a:t>9/25/2017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1754CE-4C47-44E2-BF27-B4F4966ECFEE}" type="slidenum">
              <a:rPr lang="en-US" smtClean="0"/>
              <a:t>‹#›</a:t>
            </a:fld>
            <a:endParaRPr lang="en-US"/>
          </a:p>
        </p:txBody>
      </p:sp>
    </p:spTree>
    <p:extLst>
      <p:ext uri="{BB962C8B-B14F-4D97-AF65-F5344CB8AC3E}">
        <p14:creationId xmlns:p14="http://schemas.microsoft.com/office/powerpoint/2010/main" val="3370598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September 1</a:t>
            </a:r>
          </a:p>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Anyaugo</a:t>
            </a:r>
            <a:r>
              <a:rPr lang="en-US" sz="1200" b="0" i="0" kern="1200" dirty="0">
                <a:solidFill>
                  <a:schemeClr val="tx1"/>
                </a:solidFill>
                <a:effectLst/>
                <a:latin typeface="+mn-lt"/>
                <a:ea typeface="+mn-ea"/>
                <a:cs typeface="+mn-cs"/>
              </a:rPr>
              <a:t> sees the shadow</a:t>
            </a:r>
            <a:r>
              <a:rPr lang="en-US" sz="1200" b="0" i="0" kern="1200" baseline="0" dirty="0">
                <a:solidFill>
                  <a:schemeClr val="tx1"/>
                </a:solidFill>
                <a:effectLst/>
                <a:latin typeface="+mn-lt"/>
                <a:ea typeface="+mn-ea"/>
                <a:cs typeface="+mn-cs"/>
              </a:rPr>
              <a:t> of a giant chicken passing her bedroom door.  What is there to do but investigate? In this Nigerian tale, a young girl tries desperately to save the food her aunties have made for a festival the next day!</a:t>
            </a:r>
            <a:endParaRPr lang="en-US" dirty="0"/>
          </a:p>
        </p:txBody>
      </p:sp>
      <p:sp>
        <p:nvSpPr>
          <p:cNvPr id="4" name="Slide Number Placeholder 3"/>
          <p:cNvSpPr>
            <a:spLocks noGrp="1"/>
          </p:cNvSpPr>
          <p:nvPr>
            <p:ph type="sldNum" sz="quarter" idx="10"/>
          </p:nvPr>
        </p:nvSpPr>
        <p:spPr/>
        <p:txBody>
          <a:bodyPr/>
          <a:lstStyle/>
          <a:p>
            <a:fld id="{F11754CE-4C47-44E2-BF27-B4F4966ECFEE}" type="slidenum">
              <a:rPr lang="en-US" smtClean="0"/>
              <a:t>3</a:t>
            </a:fld>
            <a:endParaRPr lang="en-US"/>
          </a:p>
        </p:txBody>
      </p:sp>
    </p:spTree>
    <p:extLst>
      <p:ext uri="{BB962C8B-B14F-4D97-AF65-F5344CB8AC3E}">
        <p14:creationId xmlns:p14="http://schemas.microsoft.com/office/powerpoint/2010/main" val="3051300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September 19</a:t>
            </a:r>
          </a:p>
          <a:p>
            <a:endParaRPr lang="en-US" dirty="0"/>
          </a:p>
          <a:p>
            <a:r>
              <a:rPr lang="en-US" dirty="0"/>
              <a:t>Adorable new picture book from fan favorites Mac Barnett</a:t>
            </a:r>
            <a:r>
              <a:rPr lang="en-US" baseline="0" dirty="0"/>
              <a:t> and Greg </a:t>
            </a:r>
            <a:r>
              <a:rPr lang="en-US" baseline="0" dirty="0" err="1"/>
              <a:t>Pizzoli</a:t>
            </a:r>
            <a:r>
              <a:rPr lang="en-US" baseline="0" dirty="0"/>
              <a:t> with simple text great for read </a:t>
            </a:r>
            <a:r>
              <a:rPr lang="en-US" baseline="0" dirty="0" err="1"/>
              <a:t>alouds</a:t>
            </a:r>
            <a:r>
              <a:rPr lang="en-US" baseline="0" dirty="0"/>
              <a:t> and fun, colorful illustrations!</a:t>
            </a:r>
            <a:endParaRPr lang="en-US" dirty="0"/>
          </a:p>
        </p:txBody>
      </p:sp>
      <p:sp>
        <p:nvSpPr>
          <p:cNvPr id="4" name="Slide Number Placeholder 3"/>
          <p:cNvSpPr>
            <a:spLocks noGrp="1"/>
          </p:cNvSpPr>
          <p:nvPr>
            <p:ph type="sldNum" sz="quarter" idx="10"/>
          </p:nvPr>
        </p:nvSpPr>
        <p:spPr/>
        <p:txBody>
          <a:bodyPr/>
          <a:lstStyle/>
          <a:p>
            <a:fld id="{F11754CE-4C47-44E2-BF27-B4F4966ECFEE}" type="slidenum">
              <a:rPr lang="en-US" smtClean="0"/>
              <a:t>12</a:t>
            </a:fld>
            <a:endParaRPr lang="en-US"/>
          </a:p>
        </p:txBody>
      </p:sp>
    </p:spTree>
    <p:extLst>
      <p:ext uri="{BB962C8B-B14F-4D97-AF65-F5344CB8AC3E}">
        <p14:creationId xmlns:p14="http://schemas.microsoft.com/office/powerpoint/2010/main" val="624367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September 5</a:t>
            </a:r>
          </a:p>
          <a:p>
            <a:endParaRPr lang="en-US" dirty="0"/>
          </a:p>
          <a:p>
            <a:r>
              <a:rPr lang="en-US" dirty="0"/>
              <a:t>From the author/illustrator of the widely loved and Newbery Honor book Roller Girl comes a new graphic novel! </a:t>
            </a:r>
            <a:r>
              <a:rPr lang="en-US" dirty="0" err="1"/>
              <a:t>Impy</a:t>
            </a:r>
            <a:r>
              <a:rPr lang="en-US" dirty="0"/>
              <a:t> has grown up with two parents working at the Renaissance Faire and she’s excited that she’s old enough to train as a squire herself. But first comes a new adventure: she’s going to school for the first</a:t>
            </a:r>
            <a:r>
              <a:rPr lang="en-US" baseline="0" dirty="0"/>
              <a:t> time after being homeschooled her whole life. Her new friends seem really nice…until they don’t. How will </a:t>
            </a:r>
            <a:r>
              <a:rPr lang="en-US" baseline="0" dirty="0" err="1"/>
              <a:t>Impy</a:t>
            </a:r>
            <a:r>
              <a:rPr lang="en-US" baseline="0" dirty="0"/>
              <a:t> handle her new life?</a:t>
            </a:r>
            <a:endParaRPr lang="en-US" dirty="0"/>
          </a:p>
        </p:txBody>
      </p:sp>
      <p:sp>
        <p:nvSpPr>
          <p:cNvPr id="4" name="Slide Number Placeholder 3"/>
          <p:cNvSpPr>
            <a:spLocks noGrp="1"/>
          </p:cNvSpPr>
          <p:nvPr>
            <p:ph type="sldNum" sz="quarter" idx="10"/>
          </p:nvPr>
        </p:nvSpPr>
        <p:spPr/>
        <p:txBody>
          <a:bodyPr/>
          <a:lstStyle/>
          <a:p>
            <a:fld id="{F11754CE-4C47-44E2-BF27-B4F4966ECFEE}" type="slidenum">
              <a:rPr lang="en-US" smtClean="0"/>
              <a:t>14</a:t>
            </a:fld>
            <a:endParaRPr lang="en-US"/>
          </a:p>
        </p:txBody>
      </p:sp>
    </p:spTree>
    <p:extLst>
      <p:ext uri="{BB962C8B-B14F-4D97-AF65-F5344CB8AC3E}">
        <p14:creationId xmlns:p14="http://schemas.microsoft.com/office/powerpoint/2010/main" val="1026665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August 15</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Rachele Alpine, Ronni Arno, Alison Cherry, Stephanie </a:t>
            </a:r>
            <a:r>
              <a:rPr lang="en-US" sz="1200" b="0" i="0" kern="1200" dirty="0" err="1">
                <a:solidFill>
                  <a:schemeClr val="tx1"/>
                </a:solidFill>
                <a:effectLst/>
                <a:latin typeface="+mn-lt"/>
                <a:ea typeface="+mn-ea"/>
                <a:cs typeface="+mn-cs"/>
              </a:rPr>
              <a:t>Faris</a:t>
            </a:r>
            <a:r>
              <a:rPr lang="en-US" sz="1200" b="0" i="0" kern="1200" dirty="0">
                <a:solidFill>
                  <a:schemeClr val="tx1"/>
                </a:solidFill>
                <a:effectLst/>
                <a:latin typeface="+mn-lt"/>
                <a:ea typeface="+mn-ea"/>
                <a:cs typeface="+mn-cs"/>
              </a:rPr>
              <a:t>, Jen Malone, Gail </a:t>
            </a:r>
            <a:r>
              <a:rPr lang="en-US" sz="1200" b="0" i="0" kern="1200" dirty="0" err="1">
                <a:solidFill>
                  <a:schemeClr val="tx1"/>
                </a:solidFill>
                <a:effectLst/>
                <a:latin typeface="+mn-lt"/>
                <a:ea typeface="+mn-ea"/>
                <a:cs typeface="+mn-cs"/>
              </a:rPr>
              <a:t>Nall</a:t>
            </a:r>
            <a:r>
              <a:rPr lang="en-US" sz="1200" b="0" i="0" kern="1200" dirty="0">
                <a:solidFill>
                  <a:schemeClr val="tx1"/>
                </a:solidFill>
                <a:effectLst/>
                <a:latin typeface="+mn-lt"/>
                <a:ea typeface="+mn-ea"/>
                <a:cs typeface="+mn-cs"/>
              </a:rPr>
              <a:t>, Dee </a:t>
            </a:r>
            <a:r>
              <a:rPr lang="en-US" sz="1200" b="0" i="0" kern="1200" dirty="0" err="1">
                <a:solidFill>
                  <a:schemeClr val="tx1"/>
                </a:solidFill>
                <a:effectLst/>
                <a:latin typeface="+mn-lt"/>
                <a:ea typeface="+mn-ea"/>
                <a:cs typeface="+mn-cs"/>
              </a:rPr>
              <a:t>Romito</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Seven</a:t>
            </a:r>
            <a:r>
              <a:rPr lang="en-US" sz="1200" b="0" i="0" kern="1200" baseline="0" dirty="0">
                <a:solidFill>
                  <a:schemeClr val="tx1"/>
                </a:solidFill>
                <a:effectLst/>
                <a:latin typeface="+mn-lt"/>
                <a:ea typeface="+mn-ea"/>
                <a:cs typeface="+mn-cs"/>
              </a:rPr>
              <a:t> authors write seven stories about seven classmates all getting ready for the same middle school dance. 5 friends are attending the dance and the other 2 are desperate to go, what will happen that night at Lynnfield Middle School?</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11754CE-4C47-44E2-BF27-B4F4966ECFEE}" type="slidenum">
              <a:rPr lang="en-US" smtClean="0"/>
              <a:t>15</a:t>
            </a:fld>
            <a:endParaRPr lang="en-US"/>
          </a:p>
        </p:txBody>
      </p:sp>
    </p:spTree>
    <p:extLst>
      <p:ext uri="{BB962C8B-B14F-4D97-AF65-F5344CB8AC3E}">
        <p14:creationId xmlns:p14="http://schemas.microsoft.com/office/powerpoint/2010/main" val="3205687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August 15</a:t>
            </a:r>
          </a:p>
          <a:p>
            <a:endParaRPr lang="en-US" dirty="0"/>
          </a:p>
          <a:p>
            <a:r>
              <a:rPr lang="en-US" dirty="0"/>
              <a:t>W-</a:t>
            </a:r>
            <a:r>
              <a:rPr lang="en-US" dirty="0" err="1"/>
              <a:t>intage</a:t>
            </a:r>
            <a:endParaRPr lang="en-US" dirty="0"/>
          </a:p>
          <a:p>
            <a:endParaRPr lang="en-US" dirty="0"/>
          </a:p>
          <a:p>
            <a:r>
              <a:rPr lang="en-US" dirty="0"/>
              <a:t>Karma </a:t>
            </a:r>
            <a:r>
              <a:rPr lang="en-US" dirty="0" err="1"/>
              <a:t>Khullar’s</a:t>
            </a:r>
            <a:r>
              <a:rPr lang="en-US" dirty="0"/>
              <a:t> life has gotten complicated. She’s about to start middle school. She’s having friend</a:t>
            </a:r>
            <a:r>
              <a:rPr lang="en-US" baseline="0" dirty="0"/>
              <a:t> trouble. Her mom is always at work. And she’s just realized that she has seventeen hairs on her upper lip.</a:t>
            </a:r>
            <a:endParaRPr lang="en-US" dirty="0"/>
          </a:p>
        </p:txBody>
      </p:sp>
      <p:sp>
        <p:nvSpPr>
          <p:cNvPr id="4" name="Slide Number Placeholder 3"/>
          <p:cNvSpPr>
            <a:spLocks noGrp="1"/>
          </p:cNvSpPr>
          <p:nvPr>
            <p:ph type="sldNum" sz="quarter" idx="10"/>
          </p:nvPr>
        </p:nvSpPr>
        <p:spPr/>
        <p:txBody>
          <a:bodyPr/>
          <a:lstStyle/>
          <a:p>
            <a:fld id="{F11754CE-4C47-44E2-BF27-B4F4966ECFEE}" type="slidenum">
              <a:rPr lang="en-US" smtClean="0"/>
              <a:t>16</a:t>
            </a:fld>
            <a:endParaRPr lang="en-US"/>
          </a:p>
        </p:txBody>
      </p:sp>
    </p:spTree>
    <p:extLst>
      <p:ext uri="{BB962C8B-B14F-4D97-AF65-F5344CB8AC3E}">
        <p14:creationId xmlns:p14="http://schemas.microsoft.com/office/powerpoint/2010/main" val="1577066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September 19</a:t>
            </a:r>
          </a:p>
          <a:p>
            <a:endParaRPr lang="en-US" dirty="0"/>
          </a:p>
          <a:p>
            <a:r>
              <a:rPr lang="en-US" dirty="0" err="1"/>
              <a:t>Lolly</a:t>
            </a:r>
            <a:r>
              <a:rPr lang="en-US" dirty="0"/>
              <a:t> and his mom aren’t up</a:t>
            </a:r>
            <a:r>
              <a:rPr lang="en-US" baseline="0" dirty="0"/>
              <a:t> to celebrating Christmas, not after the death of </a:t>
            </a:r>
            <a:r>
              <a:rPr lang="en-US" baseline="0" dirty="0" err="1"/>
              <a:t>Lolly’s</a:t>
            </a:r>
            <a:r>
              <a:rPr lang="en-US" baseline="0" dirty="0"/>
              <a:t> older brother. But when </a:t>
            </a:r>
            <a:r>
              <a:rPr lang="en-US" baseline="0" dirty="0" err="1"/>
              <a:t>Lolly</a:t>
            </a:r>
            <a:r>
              <a:rPr lang="en-US" baseline="0" dirty="0"/>
              <a:t> is gifted two giant bags of Legos, things change. He’s under pressure from everyone, and most especially to join a gang, like his brother did, but building </a:t>
            </a:r>
            <a:r>
              <a:rPr lang="en-US" baseline="0" dirty="0" err="1"/>
              <a:t>legos</a:t>
            </a:r>
            <a:r>
              <a:rPr lang="en-US" baseline="0" dirty="0"/>
              <a:t> at the community center is offering him an escape and might just be his way forward.</a:t>
            </a:r>
            <a:endParaRPr lang="en-US" dirty="0"/>
          </a:p>
        </p:txBody>
      </p:sp>
      <p:sp>
        <p:nvSpPr>
          <p:cNvPr id="4" name="Slide Number Placeholder 3"/>
          <p:cNvSpPr>
            <a:spLocks noGrp="1"/>
          </p:cNvSpPr>
          <p:nvPr>
            <p:ph type="sldNum" sz="quarter" idx="10"/>
          </p:nvPr>
        </p:nvSpPr>
        <p:spPr/>
        <p:txBody>
          <a:bodyPr/>
          <a:lstStyle/>
          <a:p>
            <a:fld id="{F11754CE-4C47-44E2-BF27-B4F4966ECFEE}" type="slidenum">
              <a:rPr lang="en-US" smtClean="0"/>
              <a:t>17</a:t>
            </a:fld>
            <a:endParaRPr lang="en-US"/>
          </a:p>
        </p:txBody>
      </p:sp>
    </p:spTree>
    <p:extLst>
      <p:ext uri="{BB962C8B-B14F-4D97-AF65-F5344CB8AC3E}">
        <p14:creationId xmlns:p14="http://schemas.microsoft.com/office/powerpoint/2010/main" val="1170705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September 5</a:t>
            </a:r>
          </a:p>
          <a:p>
            <a:endParaRPr lang="en-US" dirty="0"/>
          </a:p>
          <a:p>
            <a:r>
              <a:rPr lang="en-US" dirty="0"/>
              <a:t>The Hamilton buzz has come to YA with a new biography by Martha </a:t>
            </a:r>
            <a:r>
              <a:rPr lang="en-US" dirty="0" err="1"/>
              <a:t>Brockenbrough</a:t>
            </a:r>
            <a:r>
              <a:rPr lang="en-US" dirty="0"/>
              <a:t>.  An in-depth</a:t>
            </a:r>
            <a:r>
              <a:rPr lang="en-US" baseline="0" dirty="0"/>
              <a:t> biography aimed at teens informed by Hamilton’s own writings, containing both archival artwork and new illustrations, your teens that love the musical but maybe aren’t willing to read an 800 page adult biography will be sure to devour this one!</a:t>
            </a:r>
            <a:endParaRPr lang="en-US" dirty="0"/>
          </a:p>
        </p:txBody>
      </p:sp>
      <p:sp>
        <p:nvSpPr>
          <p:cNvPr id="4" name="Slide Number Placeholder 3"/>
          <p:cNvSpPr>
            <a:spLocks noGrp="1"/>
          </p:cNvSpPr>
          <p:nvPr>
            <p:ph type="sldNum" sz="quarter" idx="10"/>
          </p:nvPr>
        </p:nvSpPr>
        <p:spPr/>
        <p:txBody>
          <a:bodyPr/>
          <a:lstStyle/>
          <a:p>
            <a:fld id="{F11754CE-4C47-44E2-BF27-B4F4966ECFEE}" type="slidenum">
              <a:rPr lang="en-US" smtClean="0"/>
              <a:t>19</a:t>
            </a:fld>
            <a:endParaRPr lang="en-US"/>
          </a:p>
        </p:txBody>
      </p:sp>
    </p:spTree>
    <p:extLst>
      <p:ext uri="{BB962C8B-B14F-4D97-AF65-F5344CB8AC3E}">
        <p14:creationId xmlns:p14="http://schemas.microsoft.com/office/powerpoint/2010/main" val="622976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August 22</a:t>
            </a:r>
          </a:p>
          <a:p>
            <a:endParaRPr lang="en-US" dirty="0"/>
          </a:p>
          <a:p>
            <a:r>
              <a:rPr lang="en-US" dirty="0"/>
              <a:t>Two</a:t>
            </a:r>
            <a:r>
              <a:rPr lang="en-US" baseline="0" dirty="0"/>
              <a:t> very unusual teens are brought together and determined to solve the murder of a third—an east </a:t>
            </a:r>
            <a:r>
              <a:rPr lang="en-US" baseline="0" dirty="0" err="1"/>
              <a:t>german</a:t>
            </a:r>
            <a:r>
              <a:rPr lang="en-US" baseline="0" dirty="0"/>
              <a:t> resistance fighter who died in 1989 at the age of 17. Can Molly and Pepper push through everything that’s going on in their lives to figure out what happened to Ava?</a:t>
            </a:r>
            <a:endParaRPr lang="en-US" dirty="0"/>
          </a:p>
        </p:txBody>
      </p:sp>
      <p:sp>
        <p:nvSpPr>
          <p:cNvPr id="4" name="Slide Number Placeholder 3"/>
          <p:cNvSpPr>
            <a:spLocks noGrp="1"/>
          </p:cNvSpPr>
          <p:nvPr>
            <p:ph type="sldNum" sz="quarter" idx="10"/>
          </p:nvPr>
        </p:nvSpPr>
        <p:spPr/>
        <p:txBody>
          <a:bodyPr/>
          <a:lstStyle/>
          <a:p>
            <a:fld id="{F11754CE-4C47-44E2-BF27-B4F4966ECFEE}" type="slidenum">
              <a:rPr lang="en-US" smtClean="0"/>
              <a:t>20</a:t>
            </a:fld>
            <a:endParaRPr lang="en-US"/>
          </a:p>
        </p:txBody>
      </p:sp>
    </p:spTree>
    <p:extLst>
      <p:ext uri="{BB962C8B-B14F-4D97-AF65-F5344CB8AC3E}">
        <p14:creationId xmlns:p14="http://schemas.microsoft.com/office/powerpoint/2010/main" val="387275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September 5</a:t>
            </a:r>
          </a:p>
          <a:p>
            <a:endParaRPr lang="en-US" dirty="0"/>
          </a:p>
          <a:p>
            <a:r>
              <a:rPr lang="en-US" dirty="0"/>
              <a:t>In this world, everyone</a:t>
            </a:r>
            <a:r>
              <a:rPr lang="en-US" baseline="0" dirty="0"/>
              <a:t> gets a phone call the night before they die. Mateo and Rufus are both fated to die within 24 hours. They’re total strangers, but they’re both game to meet a new friend on their Death Day. Luckily, there’s an app for that, and the two boys decide to have an adventure and try live their lives to the fullest—for the one day before they end.</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11754CE-4C47-44E2-BF27-B4F4966ECFEE}" type="slidenum">
              <a:rPr lang="en-US" smtClean="0"/>
              <a:t>21</a:t>
            </a:fld>
            <a:endParaRPr lang="en-US"/>
          </a:p>
        </p:txBody>
      </p:sp>
    </p:spTree>
    <p:extLst>
      <p:ext uri="{BB962C8B-B14F-4D97-AF65-F5344CB8AC3E}">
        <p14:creationId xmlns:p14="http://schemas.microsoft.com/office/powerpoint/2010/main" val="3870381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September 26</a:t>
            </a:r>
          </a:p>
          <a:p>
            <a:endParaRPr lang="en-US" dirty="0"/>
          </a:p>
          <a:p>
            <a:r>
              <a:rPr lang="en-US" dirty="0"/>
              <a:t>Siblings Sara and Emiliano are caught</a:t>
            </a:r>
            <a:r>
              <a:rPr lang="en-US" baseline="0" dirty="0"/>
              <a:t> up in “the web”—the group of criminals that terrorize Juarez, where they live. Sara’s best friend has disappeared and it’s connected to the web. Emiliano has been offered a job in the web. But when circumstances start to close in on them, they must make hard choices and that may mean the only way out is through the desert to the United states.</a:t>
            </a:r>
            <a:endParaRPr lang="en-US" dirty="0"/>
          </a:p>
        </p:txBody>
      </p:sp>
      <p:sp>
        <p:nvSpPr>
          <p:cNvPr id="4" name="Slide Number Placeholder 3"/>
          <p:cNvSpPr>
            <a:spLocks noGrp="1"/>
          </p:cNvSpPr>
          <p:nvPr>
            <p:ph type="sldNum" sz="quarter" idx="10"/>
          </p:nvPr>
        </p:nvSpPr>
        <p:spPr/>
        <p:txBody>
          <a:bodyPr/>
          <a:lstStyle/>
          <a:p>
            <a:fld id="{F11754CE-4C47-44E2-BF27-B4F4966ECFEE}" type="slidenum">
              <a:rPr lang="en-US" smtClean="0"/>
              <a:t>22</a:t>
            </a:fld>
            <a:endParaRPr lang="en-US"/>
          </a:p>
        </p:txBody>
      </p:sp>
    </p:spTree>
    <p:extLst>
      <p:ext uri="{BB962C8B-B14F-4D97-AF65-F5344CB8AC3E}">
        <p14:creationId xmlns:p14="http://schemas.microsoft.com/office/powerpoint/2010/main" val="2802735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August 1</a:t>
            </a:r>
          </a:p>
          <a:p>
            <a:endParaRPr lang="en-US" dirty="0"/>
          </a:p>
          <a:p>
            <a:r>
              <a:rPr lang="en-US" dirty="0"/>
              <a:t>Ben Gibson isn’t a liar. He’s going to tell you the truth about</a:t>
            </a:r>
            <a:r>
              <a:rPr lang="en-US" baseline="0" dirty="0"/>
              <a:t> that school camping trip. About who lived and who died. About who killed and who didn’t. But he’s going to tell you the way he wants to tell you, because after what happened on that mountain, all he has is time.</a:t>
            </a:r>
            <a:endParaRPr lang="en-US" dirty="0"/>
          </a:p>
        </p:txBody>
      </p:sp>
      <p:sp>
        <p:nvSpPr>
          <p:cNvPr id="4" name="Slide Number Placeholder 3"/>
          <p:cNvSpPr>
            <a:spLocks noGrp="1"/>
          </p:cNvSpPr>
          <p:nvPr>
            <p:ph type="sldNum" sz="quarter" idx="10"/>
          </p:nvPr>
        </p:nvSpPr>
        <p:spPr/>
        <p:txBody>
          <a:bodyPr/>
          <a:lstStyle/>
          <a:p>
            <a:fld id="{F11754CE-4C47-44E2-BF27-B4F4966ECFEE}" type="slidenum">
              <a:rPr lang="en-US" smtClean="0"/>
              <a:t>23</a:t>
            </a:fld>
            <a:endParaRPr lang="en-US"/>
          </a:p>
        </p:txBody>
      </p:sp>
    </p:spTree>
    <p:extLst>
      <p:ext uri="{BB962C8B-B14F-4D97-AF65-F5344CB8AC3E}">
        <p14:creationId xmlns:p14="http://schemas.microsoft.com/office/powerpoint/2010/main" val="310485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September 1</a:t>
            </a:r>
          </a:p>
          <a:p>
            <a:endParaRPr lang="en-US" dirty="0"/>
          </a:p>
          <a:p>
            <a:r>
              <a:rPr lang="en-US" dirty="0"/>
              <a:t>During</a:t>
            </a:r>
            <a:r>
              <a:rPr lang="en-US" baseline="0" dirty="0"/>
              <a:t> WWI, British and American ships were painted with bright colors and bold patterns in an effort to confuse enemy crafts. This fully illustrated nonfiction picture book tells about the practice and recreates the ships in gorgeous full color illustrations by first time children’s book illustrator </a:t>
            </a:r>
            <a:r>
              <a:rPr lang="en-US" baseline="0" dirty="0" err="1"/>
              <a:t>Victo</a:t>
            </a:r>
            <a:r>
              <a:rPr lang="en-US" baseline="0" dirty="0"/>
              <a:t> Ngai.</a:t>
            </a:r>
            <a:endParaRPr lang="en-US" dirty="0"/>
          </a:p>
        </p:txBody>
      </p:sp>
      <p:sp>
        <p:nvSpPr>
          <p:cNvPr id="4" name="Slide Number Placeholder 3"/>
          <p:cNvSpPr>
            <a:spLocks noGrp="1"/>
          </p:cNvSpPr>
          <p:nvPr>
            <p:ph type="sldNum" sz="quarter" idx="10"/>
          </p:nvPr>
        </p:nvSpPr>
        <p:spPr/>
        <p:txBody>
          <a:bodyPr/>
          <a:lstStyle/>
          <a:p>
            <a:fld id="{F11754CE-4C47-44E2-BF27-B4F4966ECFEE}" type="slidenum">
              <a:rPr lang="en-US" smtClean="0"/>
              <a:t>4</a:t>
            </a:fld>
            <a:endParaRPr lang="en-US"/>
          </a:p>
        </p:txBody>
      </p:sp>
    </p:spTree>
    <p:extLst>
      <p:ext uri="{BB962C8B-B14F-4D97-AF65-F5344CB8AC3E}">
        <p14:creationId xmlns:p14="http://schemas.microsoft.com/office/powerpoint/2010/main" val="4193814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September 12</a:t>
            </a:r>
          </a:p>
          <a:p>
            <a:endParaRPr lang="en-US" dirty="0"/>
          </a:p>
          <a:p>
            <a:r>
              <a:rPr lang="en-US" baseline="0" dirty="0"/>
              <a:t>With four starred reviews, this story has been extremely well-received by review sources.</a:t>
            </a:r>
            <a:r>
              <a:rPr lang="en-US" dirty="0"/>
              <a:t> A sweeping family story of five women told in alternating voices across three generations. Tells the story of the immigrant experience from the perspective of one Indian</a:t>
            </a:r>
            <a:r>
              <a:rPr lang="en-US" baseline="0" dirty="0"/>
              <a:t> American family</a:t>
            </a:r>
            <a:endParaRPr lang="en-US" dirty="0"/>
          </a:p>
          <a:p>
            <a:endParaRPr lang="en-US" dirty="0"/>
          </a:p>
        </p:txBody>
      </p:sp>
      <p:sp>
        <p:nvSpPr>
          <p:cNvPr id="4" name="Slide Number Placeholder 3"/>
          <p:cNvSpPr>
            <a:spLocks noGrp="1"/>
          </p:cNvSpPr>
          <p:nvPr>
            <p:ph type="sldNum" sz="quarter" idx="10"/>
          </p:nvPr>
        </p:nvSpPr>
        <p:spPr/>
        <p:txBody>
          <a:bodyPr/>
          <a:lstStyle/>
          <a:p>
            <a:fld id="{F11754CE-4C47-44E2-BF27-B4F4966ECFEE}" type="slidenum">
              <a:rPr lang="en-US" smtClean="0"/>
              <a:t>24</a:t>
            </a:fld>
            <a:endParaRPr lang="en-US"/>
          </a:p>
        </p:txBody>
      </p:sp>
    </p:spTree>
    <p:extLst>
      <p:ext uri="{BB962C8B-B14F-4D97-AF65-F5344CB8AC3E}">
        <p14:creationId xmlns:p14="http://schemas.microsoft.com/office/powerpoint/2010/main" val="12375531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September 19</a:t>
            </a:r>
          </a:p>
          <a:p>
            <a:endParaRPr lang="en-US" dirty="0"/>
          </a:p>
          <a:p>
            <a:r>
              <a:rPr lang="en-US" dirty="0"/>
              <a:t>Viv</a:t>
            </a:r>
            <a:r>
              <a:rPr lang="en-US" baseline="0" dirty="0"/>
              <a:t> Carter is fed up with her school, with the football players getting away with anything, with the dress code, and with gross comments from guys in the hall. Drawing from her mother’s 90s riot </a:t>
            </a:r>
            <a:r>
              <a:rPr lang="en-US" baseline="0" dirty="0" err="1"/>
              <a:t>Grrrl</a:t>
            </a:r>
            <a:r>
              <a:rPr lang="en-US" baseline="0" dirty="0"/>
              <a:t> roots, she creates a feminist zine and distributes it anonymously to her classmates. What happens next is nothing short of a girl revolution.</a:t>
            </a:r>
            <a:endParaRPr lang="en-US" dirty="0"/>
          </a:p>
        </p:txBody>
      </p:sp>
      <p:sp>
        <p:nvSpPr>
          <p:cNvPr id="4" name="Slide Number Placeholder 3"/>
          <p:cNvSpPr>
            <a:spLocks noGrp="1"/>
          </p:cNvSpPr>
          <p:nvPr>
            <p:ph type="sldNum" sz="quarter" idx="10"/>
          </p:nvPr>
        </p:nvSpPr>
        <p:spPr/>
        <p:txBody>
          <a:bodyPr/>
          <a:lstStyle/>
          <a:p>
            <a:fld id="{F11754CE-4C47-44E2-BF27-B4F4966ECFEE}" type="slidenum">
              <a:rPr lang="en-US" smtClean="0"/>
              <a:t>25</a:t>
            </a:fld>
            <a:endParaRPr lang="en-US"/>
          </a:p>
        </p:txBody>
      </p:sp>
    </p:spTree>
    <p:extLst>
      <p:ext uri="{BB962C8B-B14F-4D97-AF65-F5344CB8AC3E}">
        <p14:creationId xmlns:p14="http://schemas.microsoft.com/office/powerpoint/2010/main" val="399572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August</a:t>
            </a:r>
            <a:r>
              <a:rPr lang="en-US" baseline="0" dirty="0"/>
              <a:t> 22</a:t>
            </a:r>
          </a:p>
          <a:p>
            <a:endParaRPr lang="en-US" baseline="0" dirty="0"/>
          </a:p>
          <a:p>
            <a:r>
              <a:rPr lang="en-US" baseline="0" dirty="0"/>
              <a:t>Tomboy Preacher’s Kid Billie has always struggled to fit the mold. She’d rather hang out with her solid group of friends. But when she starts to develop feelings that even she doesn’t understand, she starts to wonder if she’ll ever fit into any kind of box. An exploration of teenage identity, and the grey areas of love, friendship, and gender, teens that are a little outside the box like Billie will love this one.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11754CE-4C47-44E2-BF27-B4F4966ECFEE}" type="slidenum">
              <a:rPr lang="en-US" smtClean="0"/>
              <a:t>26</a:t>
            </a:fld>
            <a:endParaRPr lang="en-US"/>
          </a:p>
        </p:txBody>
      </p:sp>
    </p:spTree>
    <p:extLst>
      <p:ext uri="{BB962C8B-B14F-4D97-AF65-F5344CB8AC3E}">
        <p14:creationId xmlns:p14="http://schemas.microsoft.com/office/powerpoint/2010/main" val="3677559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September 14</a:t>
            </a:r>
          </a:p>
          <a:p>
            <a:endParaRPr lang="en-US" dirty="0"/>
          </a:p>
          <a:p>
            <a:r>
              <a:rPr lang="en-US" dirty="0"/>
              <a:t>A</a:t>
            </a:r>
            <a:r>
              <a:rPr lang="en-US" baseline="0" dirty="0"/>
              <a:t> science fiction debut from </a:t>
            </a:r>
            <a:r>
              <a:rPr lang="en-US" baseline="0" dirty="0" err="1"/>
              <a:t>Axie</a:t>
            </a:r>
            <a:r>
              <a:rPr lang="en-US" baseline="0" dirty="0"/>
              <a:t> Oh, this book imagines a post-war world where the East Pacific is in ruins. </a:t>
            </a:r>
            <a:r>
              <a:rPr lang="en-US" sz="1200" b="0" i="0" kern="1200" dirty="0">
                <a:solidFill>
                  <a:schemeClr val="tx1"/>
                </a:solidFill>
                <a:effectLst/>
                <a:latin typeface="+mn-lt"/>
                <a:ea typeface="+mn-ea"/>
                <a:cs typeface="+mn-cs"/>
              </a:rPr>
              <a:t>Aspiring young pilot seeks military glory in hopes of shaking of the legacy of the rebel father who abandoned him. He gets his chance with a special mission to observe and report on experimental </a:t>
            </a:r>
            <a:r>
              <a:rPr lang="en-US" sz="1200" b="0" i="0" kern="1200" dirty="0" err="1">
                <a:solidFill>
                  <a:schemeClr val="tx1"/>
                </a:solidFill>
                <a:effectLst/>
                <a:latin typeface="+mn-lt"/>
                <a:ea typeface="+mn-ea"/>
                <a:cs typeface="+mn-cs"/>
              </a:rPr>
              <a:t>supersoldier</a:t>
            </a:r>
            <a:r>
              <a:rPr lang="en-US" sz="1200" b="0" i="0" kern="1200" dirty="0">
                <a:solidFill>
                  <a:schemeClr val="tx1"/>
                </a:solidFill>
                <a:effectLst/>
                <a:latin typeface="+mn-lt"/>
                <a:ea typeface="+mn-ea"/>
                <a:cs typeface="+mn-cs"/>
              </a:rPr>
              <a:t> Tera, but as his partnership with Tera grows stronger and he uncovers more and more disturbing military secrets he must face the possibility that his father was right all along. Is he a soldier or a rebel?</a:t>
            </a:r>
            <a:endParaRPr lang="en-US" dirty="0"/>
          </a:p>
        </p:txBody>
      </p:sp>
      <p:sp>
        <p:nvSpPr>
          <p:cNvPr id="4" name="Slide Number Placeholder 3"/>
          <p:cNvSpPr>
            <a:spLocks noGrp="1"/>
          </p:cNvSpPr>
          <p:nvPr>
            <p:ph type="sldNum" sz="quarter" idx="10"/>
          </p:nvPr>
        </p:nvSpPr>
        <p:spPr/>
        <p:txBody>
          <a:bodyPr/>
          <a:lstStyle/>
          <a:p>
            <a:fld id="{F11754CE-4C47-44E2-BF27-B4F4966ECFEE}" type="slidenum">
              <a:rPr lang="en-US" smtClean="0"/>
              <a:t>27</a:t>
            </a:fld>
            <a:endParaRPr lang="en-US"/>
          </a:p>
        </p:txBody>
      </p:sp>
    </p:spTree>
    <p:extLst>
      <p:ext uri="{BB962C8B-B14F-4D97-AF65-F5344CB8AC3E}">
        <p14:creationId xmlns:p14="http://schemas.microsoft.com/office/powerpoint/2010/main" val="42724848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September 12</a:t>
            </a:r>
          </a:p>
          <a:p>
            <a:endParaRPr lang="en-US" dirty="0"/>
          </a:p>
          <a:p>
            <a:r>
              <a:rPr lang="en-US" dirty="0"/>
              <a:t>A teen graphic memoir. For ten</a:t>
            </a:r>
            <a:r>
              <a:rPr lang="en-US" baseline="0" dirty="0"/>
              <a:t> years, figure skating was Tillie Walden’s entire life—practices for hours a day and on weekends, competitions, and more. But as she switched schools, got into art, and fell in love for the first time, she began to question—was this what she really wanted to do? A stirring memoir of a young girl discovering what she truly wants and finding her voice.</a:t>
            </a:r>
            <a:endParaRPr lang="en-US" dirty="0"/>
          </a:p>
        </p:txBody>
      </p:sp>
      <p:sp>
        <p:nvSpPr>
          <p:cNvPr id="4" name="Slide Number Placeholder 3"/>
          <p:cNvSpPr>
            <a:spLocks noGrp="1"/>
          </p:cNvSpPr>
          <p:nvPr>
            <p:ph type="sldNum" sz="quarter" idx="10"/>
          </p:nvPr>
        </p:nvSpPr>
        <p:spPr/>
        <p:txBody>
          <a:bodyPr/>
          <a:lstStyle/>
          <a:p>
            <a:fld id="{F11754CE-4C47-44E2-BF27-B4F4966ECFEE}" type="slidenum">
              <a:rPr lang="en-US" smtClean="0"/>
              <a:t>28</a:t>
            </a:fld>
            <a:endParaRPr lang="en-US"/>
          </a:p>
        </p:txBody>
      </p:sp>
    </p:spTree>
    <p:extLst>
      <p:ext uri="{BB962C8B-B14F-4D97-AF65-F5344CB8AC3E}">
        <p14:creationId xmlns:p14="http://schemas.microsoft.com/office/powerpoint/2010/main" val="813369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August 29</a:t>
            </a:r>
          </a:p>
          <a:p>
            <a:endParaRPr lang="en-US" dirty="0"/>
          </a:p>
          <a:p>
            <a:r>
              <a:rPr lang="en-US" dirty="0"/>
              <a:t>With photo illustrations, this beautiful book explores the visual</a:t>
            </a:r>
            <a:r>
              <a:rPr lang="en-US" baseline="0" dirty="0"/>
              <a:t> transformation that trees go through in the full. Award-winning write April Pulley Sayre has many nonfiction picture books under her belt, and this one is a beautiful addition to her body of work.</a:t>
            </a:r>
            <a:endParaRPr lang="en-US" dirty="0"/>
          </a:p>
        </p:txBody>
      </p:sp>
      <p:sp>
        <p:nvSpPr>
          <p:cNvPr id="4" name="Slide Number Placeholder 3"/>
          <p:cNvSpPr>
            <a:spLocks noGrp="1"/>
          </p:cNvSpPr>
          <p:nvPr>
            <p:ph type="sldNum" sz="quarter" idx="10"/>
          </p:nvPr>
        </p:nvSpPr>
        <p:spPr/>
        <p:txBody>
          <a:bodyPr/>
          <a:lstStyle/>
          <a:p>
            <a:fld id="{F11754CE-4C47-44E2-BF27-B4F4966ECFEE}" type="slidenum">
              <a:rPr lang="en-US" smtClean="0"/>
              <a:t>5</a:t>
            </a:fld>
            <a:endParaRPr lang="en-US"/>
          </a:p>
        </p:txBody>
      </p:sp>
    </p:spTree>
    <p:extLst>
      <p:ext uri="{BB962C8B-B14F-4D97-AF65-F5344CB8AC3E}">
        <p14:creationId xmlns:p14="http://schemas.microsoft.com/office/powerpoint/2010/main" val="556234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September 12</a:t>
            </a:r>
          </a:p>
          <a:p>
            <a:endParaRPr lang="en-US" dirty="0"/>
          </a:p>
          <a:p>
            <a:r>
              <a:rPr lang="en-US" dirty="0"/>
              <a:t>Turtle has looked</a:t>
            </a:r>
            <a:r>
              <a:rPr lang="en-US" baseline="0" dirty="0"/>
              <a:t> everywhere for his favorite book, but it’s nowhere to be found. As he searches, his friends share new stories with him. Is it time for Turtle to try something different? This </a:t>
            </a:r>
            <a:r>
              <a:rPr lang="en-US" baseline="0" dirty="0" err="1"/>
              <a:t>followup</a:t>
            </a:r>
            <a:r>
              <a:rPr lang="en-US" baseline="0" dirty="0"/>
              <a:t> to Hooray for Hat will delight your young patrons.</a:t>
            </a:r>
            <a:endParaRPr lang="en-US" dirty="0"/>
          </a:p>
        </p:txBody>
      </p:sp>
      <p:sp>
        <p:nvSpPr>
          <p:cNvPr id="4" name="Slide Number Placeholder 3"/>
          <p:cNvSpPr>
            <a:spLocks noGrp="1"/>
          </p:cNvSpPr>
          <p:nvPr>
            <p:ph type="sldNum" sz="quarter" idx="10"/>
          </p:nvPr>
        </p:nvSpPr>
        <p:spPr/>
        <p:txBody>
          <a:bodyPr/>
          <a:lstStyle/>
          <a:p>
            <a:fld id="{F11754CE-4C47-44E2-BF27-B4F4966ECFEE}" type="slidenum">
              <a:rPr lang="en-US" smtClean="0"/>
              <a:t>6</a:t>
            </a:fld>
            <a:endParaRPr lang="en-US"/>
          </a:p>
        </p:txBody>
      </p:sp>
    </p:spTree>
    <p:extLst>
      <p:ext uri="{BB962C8B-B14F-4D97-AF65-F5344CB8AC3E}">
        <p14:creationId xmlns:p14="http://schemas.microsoft.com/office/powerpoint/2010/main" val="413862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Sept 19</a:t>
            </a:r>
          </a:p>
          <a:p>
            <a:endParaRPr lang="en-US" dirty="0"/>
          </a:p>
          <a:p>
            <a:r>
              <a:rPr lang="en-US" dirty="0"/>
              <a:t>A nonfiction picture book about the Statue of Liberty—in fact, about a small part of her. It’s a story of history, of acceptance, and of meaning.</a:t>
            </a:r>
          </a:p>
        </p:txBody>
      </p:sp>
      <p:sp>
        <p:nvSpPr>
          <p:cNvPr id="4" name="Slide Number Placeholder 3"/>
          <p:cNvSpPr>
            <a:spLocks noGrp="1"/>
          </p:cNvSpPr>
          <p:nvPr>
            <p:ph type="sldNum" sz="quarter" idx="10"/>
          </p:nvPr>
        </p:nvSpPr>
        <p:spPr/>
        <p:txBody>
          <a:bodyPr/>
          <a:lstStyle/>
          <a:p>
            <a:fld id="{F11754CE-4C47-44E2-BF27-B4F4966ECFEE}" type="slidenum">
              <a:rPr lang="en-US" smtClean="0"/>
              <a:t>7</a:t>
            </a:fld>
            <a:endParaRPr lang="en-US"/>
          </a:p>
        </p:txBody>
      </p:sp>
    </p:spTree>
    <p:extLst>
      <p:ext uri="{BB962C8B-B14F-4D97-AF65-F5344CB8AC3E}">
        <p14:creationId xmlns:p14="http://schemas.microsoft.com/office/powerpoint/2010/main" val="1884300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September 5</a:t>
            </a:r>
          </a:p>
          <a:p>
            <a:endParaRPr lang="en-US" dirty="0"/>
          </a:p>
          <a:p>
            <a:r>
              <a:rPr lang="en-US" dirty="0"/>
              <a:t>The Princess and the Pea gets an</a:t>
            </a:r>
            <a:r>
              <a:rPr lang="en-US" baseline="0" dirty="0"/>
              <a:t> update with this fun, bilingual retelling! When the princess arrives, the prince’s mother puts a pea under the mattress to test her suitability. But the prince isn’t taking any chances on this one so he hides some larger, lumpier items under the mattresses, just in case!</a:t>
            </a:r>
            <a:endParaRPr lang="en-US" dirty="0"/>
          </a:p>
        </p:txBody>
      </p:sp>
      <p:sp>
        <p:nvSpPr>
          <p:cNvPr id="4" name="Slide Number Placeholder 3"/>
          <p:cNvSpPr>
            <a:spLocks noGrp="1"/>
          </p:cNvSpPr>
          <p:nvPr>
            <p:ph type="sldNum" sz="quarter" idx="10"/>
          </p:nvPr>
        </p:nvSpPr>
        <p:spPr/>
        <p:txBody>
          <a:bodyPr/>
          <a:lstStyle/>
          <a:p>
            <a:fld id="{F11754CE-4C47-44E2-BF27-B4F4966ECFEE}" type="slidenum">
              <a:rPr lang="en-US" smtClean="0"/>
              <a:t>8</a:t>
            </a:fld>
            <a:endParaRPr lang="en-US"/>
          </a:p>
        </p:txBody>
      </p:sp>
    </p:spTree>
    <p:extLst>
      <p:ext uri="{BB962C8B-B14F-4D97-AF65-F5344CB8AC3E}">
        <p14:creationId xmlns:p14="http://schemas.microsoft.com/office/powerpoint/2010/main" val="822592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September 5.</a:t>
            </a:r>
          </a:p>
          <a:p>
            <a:endParaRPr lang="en-US" dirty="0"/>
          </a:p>
          <a:p>
            <a:r>
              <a:rPr lang="en-US" dirty="0"/>
              <a:t>A picture book celebration of blues</a:t>
            </a:r>
            <a:r>
              <a:rPr lang="en-US" baseline="0" dirty="0"/>
              <a:t> Legend Muddy Waters. With blues inspired words and illustrations by award winning illustrator Evan Turk. </a:t>
            </a:r>
            <a:endParaRPr lang="en-US" dirty="0"/>
          </a:p>
        </p:txBody>
      </p:sp>
      <p:sp>
        <p:nvSpPr>
          <p:cNvPr id="4" name="Slide Number Placeholder 3"/>
          <p:cNvSpPr>
            <a:spLocks noGrp="1"/>
          </p:cNvSpPr>
          <p:nvPr>
            <p:ph type="sldNum" sz="quarter" idx="10"/>
          </p:nvPr>
        </p:nvSpPr>
        <p:spPr/>
        <p:txBody>
          <a:bodyPr/>
          <a:lstStyle/>
          <a:p>
            <a:fld id="{F11754CE-4C47-44E2-BF27-B4F4966ECFEE}" type="slidenum">
              <a:rPr lang="en-US" smtClean="0"/>
              <a:t>9</a:t>
            </a:fld>
            <a:endParaRPr lang="en-US"/>
          </a:p>
        </p:txBody>
      </p:sp>
    </p:spTree>
    <p:extLst>
      <p:ext uri="{BB962C8B-B14F-4D97-AF65-F5344CB8AC3E}">
        <p14:creationId xmlns:p14="http://schemas.microsoft.com/office/powerpoint/2010/main" val="3347794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August 29</a:t>
            </a:r>
          </a:p>
          <a:p>
            <a:endParaRPr lang="en-US" dirty="0"/>
          </a:p>
          <a:p>
            <a:r>
              <a:rPr lang="en-US" dirty="0"/>
              <a:t>The fourth book in the adorable Little Elliot</a:t>
            </a:r>
            <a:r>
              <a:rPr lang="en-US" baseline="0" dirty="0"/>
              <a:t> picture book series! Little Elliot and Mouse decide to get out of the city for a vacation in the countryside, where they will enjoy the sights and smells of autumn!</a:t>
            </a:r>
            <a:endParaRPr lang="en-US" dirty="0"/>
          </a:p>
        </p:txBody>
      </p:sp>
      <p:sp>
        <p:nvSpPr>
          <p:cNvPr id="4" name="Slide Number Placeholder 3"/>
          <p:cNvSpPr>
            <a:spLocks noGrp="1"/>
          </p:cNvSpPr>
          <p:nvPr>
            <p:ph type="sldNum" sz="quarter" idx="10"/>
          </p:nvPr>
        </p:nvSpPr>
        <p:spPr/>
        <p:txBody>
          <a:bodyPr/>
          <a:lstStyle/>
          <a:p>
            <a:fld id="{F11754CE-4C47-44E2-BF27-B4F4966ECFEE}" type="slidenum">
              <a:rPr lang="en-US" smtClean="0"/>
              <a:t>10</a:t>
            </a:fld>
            <a:endParaRPr lang="en-US"/>
          </a:p>
        </p:txBody>
      </p:sp>
    </p:spTree>
    <p:extLst>
      <p:ext uri="{BB962C8B-B14F-4D97-AF65-F5344CB8AC3E}">
        <p14:creationId xmlns:p14="http://schemas.microsoft.com/office/powerpoint/2010/main" val="3282407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August 29</a:t>
            </a:r>
          </a:p>
          <a:p>
            <a:endParaRPr lang="en-US" dirty="0"/>
          </a:p>
          <a:p>
            <a:r>
              <a:rPr lang="en-US" dirty="0"/>
              <a:t>Written as a letter from a father to a daughter, this book is a celebration of multicultural identities, and how families can</a:t>
            </a:r>
            <a:r>
              <a:rPr lang="en-US" baseline="0" dirty="0"/>
              <a:t> fit into more than one. With brilliant, colorful illustrations by </a:t>
            </a:r>
            <a:r>
              <a:rPr lang="en-US" baseline="0" dirty="0" err="1"/>
              <a:t>Amini</a:t>
            </a:r>
            <a:r>
              <a:rPr lang="en-US" baseline="0" dirty="0"/>
              <a:t>, this is a lovely addition to a collection.</a:t>
            </a:r>
            <a:endParaRPr lang="en-US" dirty="0"/>
          </a:p>
        </p:txBody>
      </p:sp>
      <p:sp>
        <p:nvSpPr>
          <p:cNvPr id="4" name="Slide Number Placeholder 3"/>
          <p:cNvSpPr>
            <a:spLocks noGrp="1"/>
          </p:cNvSpPr>
          <p:nvPr>
            <p:ph type="sldNum" sz="quarter" idx="10"/>
          </p:nvPr>
        </p:nvSpPr>
        <p:spPr/>
        <p:txBody>
          <a:bodyPr/>
          <a:lstStyle/>
          <a:p>
            <a:fld id="{F11754CE-4C47-44E2-BF27-B4F4966ECFEE}" type="slidenum">
              <a:rPr lang="en-US" smtClean="0"/>
              <a:t>11</a:t>
            </a:fld>
            <a:endParaRPr lang="en-US"/>
          </a:p>
        </p:txBody>
      </p:sp>
    </p:spTree>
    <p:extLst>
      <p:ext uri="{BB962C8B-B14F-4D97-AF65-F5344CB8AC3E}">
        <p14:creationId xmlns:p14="http://schemas.microsoft.com/office/powerpoint/2010/main" val="2619831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9/25/2017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9/25/2017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9/25/2017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9/25/2017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9/25/2017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9/25/2017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9/25/2017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9/25/2017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9/25/2017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9/25/2017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9/25/2017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9/25/2017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9/25/2017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9/25/2017</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9/25/2017</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t>Youth Titles You May Have Missed</a:t>
            </a:r>
          </a:p>
        </p:txBody>
      </p:sp>
      <p:sp>
        <p:nvSpPr>
          <p:cNvPr id="3" name="Subtitle 2"/>
          <p:cNvSpPr>
            <a:spLocks noGrp="1"/>
          </p:cNvSpPr>
          <p:nvPr>
            <p:ph type="subTitle" idx="1"/>
          </p:nvPr>
        </p:nvSpPr>
        <p:spPr>
          <a:xfrm>
            <a:off x="810001" y="5280847"/>
            <a:ext cx="10572000" cy="994118"/>
          </a:xfrm>
        </p:spPr>
        <p:txBody>
          <a:bodyPr>
            <a:normAutofit/>
          </a:bodyPr>
          <a:lstStyle/>
          <a:p>
            <a:r>
              <a:rPr lang="en-US" dirty="0"/>
              <a:t>Ally Watkins</a:t>
            </a:r>
          </a:p>
          <a:p>
            <a:r>
              <a:rPr lang="en-US" dirty="0"/>
              <a:t>Mississippi Library Commission</a:t>
            </a:r>
          </a:p>
        </p:txBody>
      </p:sp>
    </p:spTree>
    <p:extLst>
      <p:ext uri="{BB962C8B-B14F-4D97-AF65-F5344CB8AC3E}">
        <p14:creationId xmlns:p14="http://schemas.microsoft.com/office/powerpoint/2010/main" val="9862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Little Elliot, Fall Friends by Mike </a:t>
            </a:r>
            <a:r>
              <a:rPr lang="en-US" dirty="0" err="1"/>
              <a:t>Curato</a:t>
            </a:r>
            <a:endParaRPr lang="en-US" dirty="0"/>
          </a:p>
        </p:txBody>
      </p:sp>
      <p:pic>
        <p:nvPicPr>
          <p:cNvPr id="5" name="Content Placeholder 4"/>
          <p:cNvPicPr>
            <a:picLocks noGrp="1" noChangeAspect="1"/>
          </p:cNvPicPr>
          <p:nvPr>
            <p:ph idx="1"/>
          </p:nvPr>
        </p:nvPicPr>
        <p:blipFill>
          <a:blip r:embed="rId3"/>
          <a:stretch>
            <a:fillRect/>
          </a:stretch>
        </p:blipFill>
        <p:spPr>
          <a:xfrm>
            <a:off x="934611" y="2440172"/>
            <a:ext cx="2942526" cy="3636963"/>
          </a:xfrm>
        </p:spPr>
      </p:pic>
      <p:sp>
        <p:nvSpPr>
          <p:cNvPr id="6" name="TextBox 5"/>
          <p:cNvSpPr txBox="1"/>
          <p:nvPr/>
        </p:nvSpPr>
        <p:spPr>
          <a:xfrm>
            <a:off x="4910650" y="3504683"/>
            <a:ext cx="5678905" cy="1200329"/>
          </a:xfrm>
          <a:prstGeom prst="rect">
            <a:avLst/>
          </a:prstGeom>
          <a:noFill/>
        </p:spPr>
        <p:txBody>
          <a:bodyPr wrap="square" rtlCol="0">
            <a:spAutoFit/>
          </a:bodyPr>
          <a:lstStyle/>
          <a:p>
            <a:pPr marL="285750" indent="-285750">
              <a:buFont typeface="Arial" panose="020B0604020202020204" pitchFamily="34" charset="0"/>
              <a:buChar char="•"/>
            </a:pPr>
            <a:r>
              <a:rPr lang="en-US" dirty="0" err="1"/>
              <a:t>Kirkus</a:t>
            </a:r>
            <a:r>
              <a:rPr lang="en-US" dirty="0"/>
              <a:t>: “A yummy, happy resolution--perfectly delectable to the preschool crowd”</a:t>
            </a:r>
            <a:br>
              <a:rPr lang="en-US" dirty="0"/>
            </a:br>
            <a:endParaRPr lang="en-US" dirty="0"/>
          </a:p>
          <a:p>
            <a:pPr marL="285750" indent="-285750">
              <a:buFont typeface="Arial" panose="020B0604020202020204" pitchFamily="34" charset="0"/>
              <a:buChar char="•"/>
            </a:pPr>
            <a:r>
              <a:rPr lang="en-US" dirty="0"/>
              <a:t>Publisher’s Weekly: </a:t>
            </a:r>
            <a:r>
              <a:rPr lang="en-US" b="1" dirty="0"/>
              <a:t>starred review! </a:t>
            </a:r>
          </a:p>
        </p:txBody>
      </p:sp>
    </p:spTree>
    <p:extLst>
      <p:ext uri="{BB962C8B-B14F-4D97-AF65-F5344CB8AC3E}">
        <p14:creationId xmlns:p14="http://schemas.microsoft.com/office/powerpoint/2010/main" val="2983380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Yo</a:t>
            </a:r>
            <a:r>
              <a:rPr lang="en-US" dirty="0"/>
              <a:t> Soy Muslim by Mark Gonzalez, illustrated by </a:t>
            </a:r>
            <a:r>
              <a:rPr lang="en-US" dirty="0" err="1"/>
              <a:t>Mehrdokht</a:t>
            </a:r>
            <a:r>
              <a:rPr lang="en-US" dirty="0"/>
              <a:t> </a:t>
            </a:r>
            <a:r>
              <a:rPr lang="en-US" dirty="0" err="1"/>
              <a:t>Amini</a:t>
            </a:r>
            <a:endParaRPr lang="en-US" dirty="0"/>
          </a:p>
        </p:txBody>
      </p:sp>
      <p:pic>
        <p:nvPicPr>
          <p:cNvPr id="5" name="Content Placeholder 4"/>
          <p:cNvPicPr>
            <a:picLocks noGrp="1" noChangeAspect="1"/>
          </p:cNvPicPr>
          <p:nvPr>
            <p:ph idx="1"/>
          </p:nvPr>
        </p:nvPicPr>
        <p:blipFill>
          <a:blip r:embed="rId3"/>
          <a:stretch>
            <a:fillRect/>
          </a:stretch>
        </p:blipFill>
        <p:spPr>
          <a:xfrm>
            <a:off x="988938" y="2398963"/>
            <a:ext cx="2825923" cy="3636963"/>
          </a:xfrm>
        </p:spPr>
      </p:pic>
      <p:sp>
        <p:nvSpPr>
          <p:cNvPr id="6" name="TextBox 5"/>
          <p:cNvSpPr txBox="1"/>
          <p:nvPr/>
        </p:nvSpPr>
        <p:spPr>
          <a:xfrm>
            <a:off x="4327689" y="2398963"/>
            <a:ext cx="6721642" cy="3416320"/>
          </a:xfrm>
          <a:prstGeom prst="rect">
            <a:avLst/>
          </a:prstGeom>
          <a:noFill/>
        </p:spPr>
        <p:txBody>
          <a:bodyPr wrap="square" rtlCol="0">
            <a:spAutoFit/>
          </a:bodyPr>
          <a:lstStyle/>
          <a:p>
            <a:pPr marL="285750" indent="-285750">
              <a:buFont typeface="Arial" panose="020B0604020202020204" pitchFamily="34" charset="0"/>
              <a:buChar char="•"/>
            </a:pPr>
            <a:r>
              <a:rPr lang="en-US" dirty="0"/>
              <a:t>School Library Journal: “A lovely and lush celebration of intersectionality and identity.</a:t>
            </a:r>
            <a:br>
              <a:rPr lang="en-US" dirty="0"/>
            </a:br>
            <a:endParaRPr lang="en-US" dirty="0"/>
          </a:p>
          <a:p>
            <a:pPr marL="285750" indent="-285750">
              <a:buFont typeface="Arial" panose="020B0604020202020204" pitchFamily="34" charset="0"/>
              <a:buChar char="•"/>
            </a:pPr>
            <a:r>
              <a:rPr lang="en-US" dirty="0" err="1"/>
              <a:t>Kirkus</a:t>
            </a:r>
            <a:r>
              <a:rPr lang="en-US" dirty="0"/>
              <a:t>: “This book will be cherished by Muslim families seeking to boost their children's confidence and intriguing for non-Muslim families seeking to learn”</a:t>
            </a:r>
            <a:br>
              <a:rPr lang="en-US" dirty="0"/>
            </a:br>
            <a:endParaRPr lang="en-US" dirty="0"/>
          </a:p>
          <a:p>
            <a:pPr marL="285750" indent="-285750">
              <a:buFont typeface="Arial" panose="020B0604020202020204" pitchFamily="34" charset="0"/>
              <a:buChar char="•"/>
            </a:pPr>
            <a:r>
              <a:rPr lang="en-US" dirty="0"/>
              <a:t>Booklist: </a:t>
            </a:r>
            <a:r>
              <a:rPr lang="en-US" b="1" dirty="0"/>
              <a:t>starred review! </a:t>
            </a:r>
            <a:r>
              <a:rPr lang="en-US" dirty="0"/>
              <a:t>“Using collage-style techniques and featuring bold characters, </a:t>
            </a:r>
            <a:r>
              <a:rPr lang="en-US" dirty="0" err="1"/>
              <a:t>Amini’s</a:t>
            </a:r>
            <a:r>
              <a:rPr lang="en-US" dirty="0"/>
              <a:t> joyful, boisterous art soars, and readers may well feel they’re flying, too. A special book that truly seems to ‘dance with the wind’ and ‘smile at the sun.’”</a:t>
            </a:r>
          </a:p>
        </p:txBody>
      </p:sp>
    </p:spTree>
    <p:extLst>
      <p:ext uri="{BB962C8B-B14F-4D97-AF65-F5344CB8AC3E}">
        <p14:creationId xmlns:p14="http://schemas.microsoft.com/office/powerpoint/2010/main" val="887513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Love You Like a Pig by Mac Barnett, illustrated by Greg </a:t>
            </a:r>
            <a:r>
              <a:rPr lang="en-US" dirty="0" err="1"/>
              <a:t>Pizzoli</a:t>
            </a:r>
            <a:endParaRPr lang="en-US" dirty="0"/>
          </a:p>
        </p:txBody>
      </p:sp>
      <p:pic>
        <p:nvPicPr>
          <p:cNvPr id="5" name="Content Placeholder 4"/>
          <p:cNvPicPr>
            <a:picLocks noGrp="1" noChangeAspect="1"/>
          </p:cNvPicPr>
          <p:nvPr>
            <p:ph idx="1"/>
          </p:nvPr>
        </p:nvPicPr>
        <p:blipFill>
          <a:blip r:embed="rId3"/>
          <a:stretch>
            <a:fillRect/>
          </a:stretch>
        </p:blipFill>
        <p:spPr>
          <a:xfrm>
            <a:off x="969390" y="2463132"/>
            <a:ext cx="2924163" cy="3636963"/>
          </a:xfrm>
        </p:spPr>
      </p:pic>
      <p:sp>
        <p:nvSpPr>
          <p:cNvPr id="6" name="TextBox 5"/>
          <p:cNvSpPr txBox="1"/>
          <p:nvPr/>
        </p:nvSpPr>
        <p:spPr>
          <a:xfrm>
            <a:off x="4347411" y="2807368"/>
            <a:ext cx="6914147" cy="2031325"/>
          </a:xfrm>
          <a:prstGeom prst="rect">
            <a:avLst/>
          </a:prstGeom>
          <a:noFill/>
        </p:spPr>
        <p:txBody>
          <a:bodyPr wrap="square" rtlCol="0">
            <a:spAutoFit/>
          </a:bodyPr>
          <a:lstStyle/>
          <a:p>
            <a:pPr marL="285750" indent="-285750">
              <a:buFont typeface="Arial" panose="020B0604020202020204" pitchFamily="34" charset="0"/>
              <a:buChar char="•"/>
            </a:pPr>
            <a:r>
              <a:rPr lang="en-US" dirty="0" err="1"/>
              <a:t>Kirkus</a:t>
            </a:r>
            <a:r>
              <a:rPr lang="en-US" dirty="0"/>
              <a:t>: “This may leave readers pondering the many forms that love can take, but when is that ever a misstep?”</a:t>
            </a:r>
            <a:br>
              <a:rPr lang="en-US" dirty="0"/>
            </a:br>
            <a:endParaRPr lang="en-US" dirty="0"/>
          </a:p>
          <a:p>
            <a:pPr marL="285750" indent="-285750">
              <a:buFont typeface="Arial" panose="020B0604020202020204" pitchFamily="34" charset="0"/>
              <a:buChar char="•"/>
            </a:pPr>
            <a:r>
              <a:rPr lang="en-US" dirty="0"/>
              <a:t>Booklist: “The simple line drawings, the generous white space, and the diverse faces of the children and funny animals brighten the message with the accessible illustrations. “</a:t>
            </a:r>
          </a:p>
        </p:txBody>
      </p:sp>
    </p:spTree>
    <p:extLst>
      <p:ext uri="{BB962C8B-B14F-4D97-AF65-F5344CB8AC3E}">
        <p14:creationId xmlns:p14="http://schemas.microsoft.com/office/powerpoint/2010/main" val="929349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Middle Grade</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808823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All’s Faire in Middle School by Victoria Jamieson</a:t>
            </a:r>
          </a:p>
        </p:txBody>
      </p:sp>
      <p:pic>
        <p:nvPicPr>
          <p:cNvPr id="7" name="Content Placeholder 6"/>
          <p:cNvPicPr>
            <a:picLocks noGrp="1" noChangeAspect="1"/>
          </p:cNvPicPr>
          <p:nvPr>
            <p:ph idx="1"/>
          </p:nvPr>
        </p:nvPicPr>
        <p:blipFill>
          <a:blip r:embed="rId3"/>
          <a:stretch>
            <a:fillRect/>
          </a:stretch>
        </p:blipFill>
        <p:spPr>
          <a:xfrm>
            <a:off x="1250952" y="2503605"/>
            <a:ext cx="2424642" cy="3636963"/>
          </a:xfrm>
        </p:spPr>
      </p:pic>
      <p:sp>
        <p:nvSpPr>
          <p:cNvPr id="8" name="TextBox 7"/>
          <p:cNvSpPr txBox="1"/>
          <p:nvPr/>
        </p:nvSpPr>
        <p:spPr>
          <a:xfrm>
            <a:off x="4363453" y="2935704"/>
            <a:ext cx="67056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Publisher’s Weekly: starred review! “The fair emphasizes adventure and theater, but its unconventional performers teach Imogen about kindness, too”</a:t>
            </a:r>
          </a:p>
        </p:txBody>
      </p:sp>
    </p:spTree>
    <p:extLst>
      <p:ext uri="{BB962C8B-B14F-4D97-AF65-F5344CB8AC3E}">
        <p14:creationId xmlns:p14="http://schemas.microsoft.com/office/powerpoint/2010/main" val="3851249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Night. Ever. by Various Authors</a:t>
            </a:r>
          </a:p>
        </p:txBody>
      </p:sp>
      <p:pic>
        <p:nvPicPr>
          <p:cNvPr id="5" name="Content Placeholder 4"/>
          <p:cNvPicPr>
            <a:picLocks noGrp="1" noChangeAspect="1"/>
          </p:cNvPicPr>
          <p:nvPr>
            <p:ph idx="1"/>
          </p:nvPr>
        </p:nvPicPr>
        <p:blipFill>
          <a:blip r:embed="rId3"/>
          <a:stretch>
            <a:fillRect/>
          </a:stretch>
        </p:blipFill>
        <p:spPr>
          <a:xfrm>
            <a:off x="1181920" y="2485061"/>
            <a:ext cx="2480875" cy="3636963"/>
          </a:xfrm>
        </p:spPr>
      </p:pic>
      <p:sp>
        <p:nvSpPr>
          <p:cNvPr id="7" name="TextBox 6"/>
          <p:cNvSpPr txBox="1"/>
          <p:nvPr/>
        </p:nvSpPr>
        <p:spPr>
          <a:xfrm>
            <a:off x="4183016" y="3493793"/>
            <a:ext cx="6978316" cy="1200329"/>
          </a:xfrm>
          <a:prstGeom prst="rect">
            <a:avLst/>
          </a:prstGeom>
          <a:noFill/>
        </p:spPr>
        <p:txBody>
          <a:bodyPr wrap="square" rtlCol="0">
            <a:spAutoFit/>
          </a:bodyPr>
          <a:lstStyle/>
          <a:p>
            <a:pPr marL="285750" indent="-285750">
              <a:buFont typeface="Arial" panose="020B0604020202020204" pitchFamily="34" charset="0"/>
              <a:buChar char="•"/>
            </a:pPr>
            <a:r>
              <a:rPr lang="en-US" dirty="0" err="1"/>
              <a:t>Kirkus</a:t>
            </a:r>
            <a:r>
              <a:rPr lang="en-US" dirty="0"/>
              <a:t>: “A fun, fresh take on a classic theme”</a:t>
            </a:r>
            <a:br>
              <a:rPr lang="en-US" dirty="0"/>
            </a:br>
            <a:endParaRPr lang="en-US" dirty="0"/>
          </a:p>
          <a:p>
            <a:pPr marL="285750" indent="-285750">
              <a:buFont typeface="Arial" panose="020B0604020202020204" pitchFamily="34" charset="0"/>
              <a:buChar char="•"/>
            </a:pPr>
            <a:r>
              <a:rPr lang="en-US" dirty="0"/>
              <a:t>School Library Journal: “Tweens interested in funny friendship drama will eat this one up.”</a:t>
            </a:r>
          </a:p>
        </p:txBody>
      </p:sp>
    </p:spTree>
    <p:extLst>
      <p:ext uri="{BB962C8B-B14F-4D97-AF65-F5344CB8AC3E}">
        <p14:creationId xmlns:p14="http://schemas.microsoft.com/office/powerpoint/2010/main" val="3448458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Karma </a:t>
            </a:r>
            <a:r>
              <a:rPr lang="en-US" dirty="0" err="1"/>
              <a:t>Khullar’s</a:t>
            </a:r>
            <a:r>
              <a:rPr lang="en-US" dirty="0"/>
              <a:t> Mustache by Kristi </a:t>
            </a:r>
            <a:r>
              <a:rPr lang="en-US" dirty="0" err="1"/>
              <a:t>Wientge</a:t>
            </a:r>
            <a:endParaRPr lang="en-US" dirty="0"/>
          </a:p>
        </p:txBody>
      </p:sp>
      <p:pic>
        <p:nvPicPr>
          <p:cNvPr id="5" name="Content Placeholder 4"/>
          <p:cNvPicPr>
            <a:picLocks noGrp="1" noChangeAspect="1"/>
          </p:cNvPicPr>
          <p:nvPr>
            <p:ph idx="1"/>
          </p:nvPr>
        </p:nvPicPr>
        <p:blipFill>
          <a:blip r:embed="rId3"/>
          <a:stretch>
            <a:fillRect/>
          </a:stretch>
        </p:blipFill>
        <p:spPr>
          <a:xfrm>
            <a:off x="1288918" y="2430311"/>
            <a:ext cx="2406990" cy="3636963"/>
          </a:xfrm>
        </p:spPr>
      </p:pic>
      <p:sp>
        <p:nvSpPr>
          <p:cNvPr id="6" name="TextBox 5"/>
          <p:cNvSpPr txBox="1"/>
          <p:nvPr/>
        </p:nvSpPr>
        <p:spPr>
          <a:xfrm>
            <a:off x="4443663" y="2679032"/>
            <a:ext cx="6432884" cy="2585323"/>
          </a:xfrm>
          <a:prstGeom prst="rect">
            <a:avLst/>
          </a:prstGeom>
          <a:noFill/>
        </p:spPr>
        <p:txBody>
          <a:bodyPr wrap="square" rtlCol="0">
            <a:spAutoFit/>
          </a:bodyPr>
          <a:lstStyle/>
          <a:p>
            <a:pPr marL="285750" indent="-285750">
              <a:buFont typeface="Arial" panose="020B0604020202020204" pitchFamily="34" charset="0"/>
              <a:buChar char="•"/>
            </a:pPr>
            <a:r>
              <a:rPr lang="en-US" dirty="0"/>
              <a:t>Publisher’s Weekly: “Debut author </a:t>
            </a:r>
            <a:r>
              <a:rPr lang="en-US" dirty="0" err="1"/>
              <a:t>Wientge</a:t>
            </a:r>
            <a:r>
              <a:rPr lang="en-US" dirty="0"/>
              <a:t> neatly captures how it feels to be different, especially as an adolescent.”</a:t>
            </a:r>
            <a:br>
              <a:rPr lang="en-US" dirty="0"/>
            </a:br>
            <a:endParaRPr lang="en-US" dirty="0"/>
          </a:p>
          <a:p>
            <a:pPr marL="285750" indent="-285750">
              <a:buFont typeface="Arial" panose="020B0604020202020204" pitchFamily="34" charset="0"/>
              <a:buChar char="•"/>
            </a:pPr>
            <a:r>
              <a:rPr lang="en-US" dirty="0" err="1"/>
              <a:t>Kirkus</a:t>
            </a:r>
            <a:r>
              <a:rPr lang="en-US" dirty="0"/>
              <a:t>: “Readers will enjoy seeing how Karma navigates the complexities of adolescence, middle school, and the 17 hairs on her upper lip in this realistic and humorous story of new friendships and family support.”</a:t>
            </a:r>
          </a:p>
        </p:txBody>
      </p:sp>
    </p:spTree>
    <p:extLst>
      <p:ext uri="{BB962C8B-B14F-4D97-AF65-F5344CB8AC3E}">
        <p14:creationId xmlns:p14="http://schemas.microsoft.com/office/powerpoint/2010/main" val="1814065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Stars Beneath Our Feet by David Barclay Moore</a:t>
            </a:r>
          </a:p>
        </p:txBody>
      </p:sp>
      <p:pic>
        <p:nvPicPr>
          <p:cNvPr id="5" name="Content Placeholder 4"/>
          <p:cNvPicPr>
            <a:picLocks noGrp="1" noChangeAspect="1"/>
          </p:cNvPicPr>
          <p:nvPr>
            <p:ph idx="1"/>
          </p:nvPr>
        </p:nvPicPr>
        <p:blipFill>
          <a:blip r:embed="rId3"/>
          <a:stretch>
            <a:fillRect/>
          </a:stretch>
        </p:blipFill>
        <p:spPr>
          <a:xfrm>
            <a:off x="1254617" y="2495951"/>
            <a:ext cx="2414539" cy="3636963"/>
          </a:xfrm>
        </p:spPr>
      </p:pic>
      <p:sp>
        <p:nvSpPr>
          <p:cNvPr id="6" name="TextBox 5"/>
          <p:cNvSpPr txBox="1"/>
          <p:nvPr/>
        </p:nvSpPr>
        <p:spPr>
          <a:xfrm>
            <a:off x="4331368" y="2951747"/>
            <a:ext cx="7050630" cy="2862322"/>
          </a:xfrm>
          <a:prstGeom prst="rect">
            <a:avLst/>
          </a:prstGeom>
          <a:noFill/>
        </p:spPr>
        <p:txBody>
          <a:bodyPr wrap="square" rtlCol="0">
            <a:spAutoFit/>
          </a:bodyPr>
          <a:lstStyle/>
          <a:p>
            <a:pPr marL="285750" indent="-285750">
              <a:buFont typeface="Arial" panose="020B0604020202020204" pitchFamily="34" charset="0"/>
              <a:buChar char="•"/>
            </a:pPr>
            <a:r>
              <a:rPr lang="en-US" dirty="0"/>
              <a:t>Publisher’s Weekly: </a:t>
            </a:r>
            <a:r>
              <a:rPr lang="en-US" b="1" dirty="0"/>
              <a:t>starred review! </a:t>
            </a:r>
            <a:r>
              <a:rPr lang="en-US" dirty="0"/>
              <a:t>“Debut author Moore delivers a realistic and at times brutal portrait of life for young people of color who are living on the edge of poverty. At the same time, Moore infuses the story with hope and aspiration, giving </a:t>
            </a:r>
            <a:r>
              <a:rPr lang="en-US" dirty="0" err="1"/>
              <a:t>Lolly</a:t>
            </a:r>
            <a:r>
              <a:rPr lang="en-US" dirty="0"/>
              <a:t> the chance to find salvation through creativity”</a:t>
            </a:r>
            <a:br>
              <a:rPr lang="en-US" dirty="0"/>
            </a:br>
            <a:endParaRPr lang="en-US" dirty="0"/>
          </a:p>
          <a:p>
            <a:pPr marL="285750" indent="-285750">
              <a:buFont typeface="Arial" panose="020B0604020202020204" pitchFamily="34" charset="0"/>
              <a:buChar char="•"/>
            </a:pPr>
            <a:r>
              <a:rPr lang="en-US" dirty="0" err="1"/>
              <a:t>Kirkus</a:t>
            </a:r>
            <a:r>
              <a:rPr lang="en-US" dirty="0"/>
              <a:t>: “These characters are vibrantly alive, reconstituting the realness that is needed to bring diverse, complicated stories to the forefront of our shelves”</a:t>
            </a:r>
          </a:p>
        </p:txBody>
      </p:sp>
    </p:spTree>
    <p:extLst>
      <p:ext uri="{BB962C8B-B14F-4D97-AF65-F5344CB8AC3E}">
        <p14:creationId xmlns:p14="http://schemas.microsoft.com/office/powerpoint/2010/main" val="2659400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Young Adult</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644407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Alexander Hamilton, Revolutionary by Martha </a:t>
            </a:r>
            <a:r>
              <a:rPr lang="en-US" dirty="0" err="1"/>
              <a:t>Brockenbrough</a:t>
            </a:r>
            <a:endParaRPr lang="en-US" dirty="0"/>
          </a:p>
        </p:txBody>
      </p:sp>
      <p:pic>
        <p:nvPicPr>
          <p:cNvPr id="7" name="Content Placeholder 6"/>
          <p:cNvPicPr>
            <a:picLocks noGrp="1" noChangeAspect="1"/>
          </p:cNvPicPr>
          <p:nvPr>
            <p:ph idx="1"/>
          </p:nvPr>
        </p:nvPicPr>
        <p:blipFill>
          <a:blip r:embed="rId3"/>
          <a:stretch>
            <a:fillRect/>
          </a:stretch>
        </p:blipFill>
        <p:spPr>
          <a:xfrm>
            <a:off x="1223094" y="2456214"/>
            <a:ext cx="2440914" cy="3636963"/>
          </a:xfrm>
        </p:spPr>
      </p:pic>
      <p:sp>
        <p:nvSpPr>
          <p:cNvPr id="8" name="TextBox 7"/>
          <p:cNvSpPr txBox="1"/>
          <p:nvPr/>
        </p:nvSpPr>
        <p:spPr>
          <a:xfrm>
            <a:off x="4138863" y="2711115"/>
            <a:ext cx="6978316" cy="2862322"/>
          </a:xfrm>
          <a:prstGeom prst="rect">
            <a:avLst/>
          </a:prstGeom>
          <a:noFill/>
        </p:spPr>
        <p:txBody>
          <a:bodyPr wrap="square" rtlCol="0">
            <a:spAutoFit/>
          </a:bodyPr>
          <a:lstStyle/>
          <a:p>
            <a:pPr marL="285750" indent="-285750">
              <a:buFont typeface="Arial" panose="020B0604020202020204" pitchFamily="34" charset="0"/>
              <a:buChar char="•"/>
            </a:pPr>
            <a:r>
              <a:rPr lang="en-US" dirty="0"/>
              <a:t>School Library Journal: “A highly enjoyable, well-researched biography of Alexander Hamilton that both applauds his significant accomplishments and highlights his flaws”</a:t>
            </a:r>
            <a:br>
              <a:rPr lang="en-US" dirty="0"/>
            </a:br>
            <a:endParaRPr lang="en-US" dirty="0"/>
          </a:p>
          <a:p>
            <a:pPr marL="285750" indent="-285750">
              <a:buFont typeface="Arial" panose="020B0604020202020204" pitchFamily="34" charset="0"/>
              <a:buChar char="•"/>
            </a:pPr>
            <a:r>
              <a:rPr lang="en-US" dirty="0"/>
              <a:t>Publisher’s Weekly: “</a:t>
            </a:r>
            <a:r>
              <a:rPr lang="en-US" dirty="0" err="1"/>
              <a:t>Brockenbrough's</a:t>
            </a:r>
            <a:r>
              <a:rPr lang="en-US" dirty="0"/>
              <a:t> ambitious and impressively researched project gives equal weight to Alexander</a:t>
            </a:r>
            <a:r>
              <a:rPr lang="en-US" b="1" dirty="0"/>
              <a:t> </a:t>
            </a:r>
            <a:r>
              <a:rPr lang="en-US" dirty="0"/>
              <a:t>Hamilton's personal and professional lives and to the history of the founding and early years of the United States.”</a:t>
            </a:r>
          </a:p>
        </p:txBody>
      </p:sp>
    </p:spTree>
    <p:extLst>
      <p:ext uri="{BB962C8B-B14F-4D97-AF65-F5344CB8AC3E}">
        <p14:creationId xmlns:p14="http://schemas.microsoft.com/office/powerpoint/2010/main" val="1887890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Picture Books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288893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Arsonist by Stephanie Oakes</a:t>
            </a:r>
          </a:p>
        </p:txBody>
      </p:sp>
      <p:pic>
        <p:nvPicPr>
          <p:cNvPr id="5" name="Content Placeholder 4"/>
          <p:cNvPicPr>
            <a:picLocks noGrp="1" noChangeAspect="1"/>
          </p:cNvPicPr>
          <p:nvPr>
            <p:ph idx="1"/>
          </p:nvPr>
        </p:nvPicPr>
        <p:blipFill>
          <a:blip r:embed="rId3"/>
          <a:stretch>
            <a:fillRect/>
          </a:stretch>
        </p:blipFill>
        <p:spPr>
          <a:xfrm>
            <a:off x="1272144" y="2475936"/>
            <a:ext cx="2424642" cy="3636963"/>
          </a:xfrm>
        </p:spPr>
      </p:pic>
      <p:sp>
        <p:nvSpPr>
          <p:cNvPr id="6" name="TextBox 5"/>
          <p:cNvSpPr txBox="1"/>
          <p:nvPr/>
        </p:nvSpPr>
        <p:spPr>
          <a:xfrm>
            <a:off x="4058653" y="3371087"/>
            <a:ext cx="6801852" cy="2031325"/>
          </a:xfrm>
          <a:prstGeom prst="rect">
            <a:avLst/>
          </a:prstGeom>
          <a:noFill/>
        </p:spPr>
        <p:txBody>
          <a:bodyPr wrap="square" rtlCol="0">
            <a:spAutoFit/>
          </a:bodyPr>
          <a:lstStyle/>
          <a:p>
            <a:pPr marL="285750" indent="-285750">
              <a:buFont typeface="Arial" panose="020B0604020202020204" pitchFamily="34" charset="0"/>
              <a:buChar char="•"/>
            </a:pPr>
            <a:r>
              <a:rPr lang="en-US" dirty="0"/>
              <a:t>School Library Journal: “A strong choice for suspense and thriller collections”</a:t>
            </a:r>
            <a:br>
              <a:rPr lang="en-US" dirty="0"/>
            </a:br>
            <a:endParaRPr lang="en-US" dirty="0"/>
          </a:p>
          <a:p>
            <a:pPr marL="285750" indent="-285750">
              <a:buFont typeface="Arial" panose="020B0604020202020204" pitchFamily="34" charset="0"/>
              <a:buChar char="•"/>
            </a:pPr>
            <a:r>
              <a:rPr lang="en-US" dirty="0"/>
              <a:t>Booklist: “dynamic characters, thoughtful writing, and a decades-spanning mystery, this will appeal to readers looking for something off the beaten path”</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139735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They Both Die at the End by Adam </a:t>
            </a:r>
            <a:r>
              <a:rPr lang="en-US" dirty="0" err="1"/>
              <a:t>Silvera</a:t>
            </a:r>
            <a:endParaRPr lang="en-US" dirty="0"/>
          </a:p>
        </p:txBody>
      </p:sp>
      <p:pic>
        <p:nvPicPr>
          <p:cNvPr id="5" name="Content Placeholder 4"/>
          <p:cNvPicPr>
            <a:picLocks noGrp="1" noChangeAspect="1"/>
          </p:cNvPicPr>
          <p:nvPr>
            <p:ph idx="1"/>
          </p:nvPr>
        </p:nvPicPr>
        <p:blipFill>
          <a:blip r:embed="rId3"/>
          <a:stretch>
            <a:fillRect/>
          </a:stretch>
        </p:blipFill>
        <p:spPr>
          <a:xfrm>
            <a:off x="1252519" y="2583816"/>
            <a:ext cx="2407669" cy="3636963"/>
          </a:xfrm>
        </p:spPr>
      </p:pic>
      <p:sp>
        <p:nvSpPr>
          <p:cNvPr id="6" name="TextBox 5"/>
          <p:cNvSpPr txBox="1"/>
          <p:nvPr/>
        </p:nvSpPr>
        <p:spPr>
          <a:xfrm>
            <a:off x="4385676" y="3246538"/>
            <a:ext cx="6737684" cy="2031325"/>
          </a:xfrm>
          <a:prstGeom prst="rect">
            <a:avLst/>
          </a:prstGeom>
          <a:noFill/>
        </p:spPr>
        <p:txBody>
          <a:bodyPr wrap="square" rtlCol="0">
            <a:spAutoFit/>
          </a:bodyPr>
          <a:lstStyle/>
          <a:p>
            <a:pPr marL="285750" indent="-285750">
              <a:buFont typeface="Arial" panose="020B0604020202020204" pitchFamily="34" charset="0"/>
              <a:buChar char="•"/>
            </a:pPr>
            <a:r>
              <a:rPr lang="en-US" dirty="0"/>
              <a:t>Booklist: </a:t>
            </a:r>
            <a:r>
              <a:rPr lang="en-US" b="1" dirty="0"/>
              <a:t>starred review! </a:t>
            </a:r>
            <a:r>
              <a:rPr lang="en-US" dirty="0"/>
              <a:t>“</a:t>
            </a:r>
            <a:r>
              <a:rPr lang="en-US" dirty="0" err="1"/>
              <a:t>Silvera</a:t>
            </a:r>
            <a:r>
              <a:rPr lang="en-US" dirty="0"/>
              <a:t> does a remarkable job of inviting empathy for his irresistible coprotagonists”</a:t>
            </a:r>
            <a:br>
              <a:rPr lang="en-US" dirty="0"/>
            </a:br>
            <a:endParaRPr lang="en-US" dirty="0"/>
          </a:p>
          <a:p>
            <a:pPr marL="285750" indent="-285750">
              <a:buFont typeface="Arial" panose="020B0604020202020204" pitchFamily="34" charset="0"/>
              <a:buChar char="•"/>
            </a:pPr>
            <a:r>
              <a:rPr lang="en-US" dirty="0" err="1"/>
              <a:t>Kirkus</a:t>
            </a:r>
            <a:r>
              <a:rPr lang="en-US" dirty="0"/>
              <a:t>: “Engrossing, contemplative, and as heart-wrenching as the title promises”</a:t>
            </a:r>
            <a:br>
              <a:rPr lang="en-US" dirty="0"/>
            </a:br>
            <a:endParaRPr lang="en-US" dirty="0"/>
          </a:p>
          <a:p>
            <a:pPr marL="285750" indent="-285750">
              <a:buFont typeface="Arial" panose="020B0604020202020204" pitchFamily="34" charset="0"/>
              <a:buChar char="•"/>
            </a:pPr>
            <a:r>
              <a:rPr lang="en-US" dirty="0"/>
              <a:t>Publisher’s Weekly: </a:t>
            </a:r>
            <a:r>
              <a:rPr lang="en-US" b="1" dirty="0"/>
              <a:t>starred review! </a:t>
            </a:r>
          </a:p>
        </p:txBody>
      </p:sp>
    </p:spTree>
    <p:extLst>
      <p:ext uri="{BB962C8B-B14F-4D97-AF65-F5344CB8AC3E}">
        <p14:creationId xmlns:p14="http://schemas.microsoft.com/office/powerpoint/2010/main" val="2351140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Disappeared by Francisco X. Stork</a:t>
            </a:r>
          </a:p>
        </p:txBody>
      </p:sp>
      <p:pic>
        <p:nvPicPr>
          <p:cNvPr id="5" name="Content Placeholder 4"/>
          <p:cNvPicPr>
            <a:picLocks noGrp="1" noChangeAspect="1"/>
          </p:cNvPicPr>
          <p:nvPr>
            <p:ph idx="1"/>
          </p:nvPr>
        </p:nvPicPr>
        <p:blipFill>
          <a:blip r:embed="rId3"/>
          <a:stretch>
            <a:fillRect/>
          </a:stretch>
        </p:blipFill>
        <p:spPr>
          <a:xfrm>
            <a:off x="1239025" y="2606775"/>
            <a:ext cx="2406990" cy="3636963"/>
          </a:xfrm>
        </p:spPr>
      </p:pic>
      <p:sp>
        <p:nvSpPr>
          <p:cNvPr id="6" name="TextBox 5"/>
          <p:cNvSpPr txBox="1"/>
          <p:nvPr/>
        </p:nvSpPr>
        <p:spPr>
          <a:xfrm>
            <a:off x="4160351" y="3300110"/>
            <a:ext cx="6866021" cy="1754326"/>
          </a:xfrm>
          <a:prstGeom prst="rect">
            <a:avLst/>
          </a:prstGeom>
          <a:noFill/>
        </p:spPr>
        <p:txBody>
          <a:bodyPr wrap="square" rtlCol="0">
            <a:spAutoFit/>
          </a:bodyPr>
          <a:lstStyle/>
          <a:p>
            <a:pPr marL="285750" indent="-285750">
              <a:buFont typeface="Arial" panose="020B0604020202020204" pitchFamily="34" charset="0"/>
              <a:buChar char="•"/>
            </a:pPr>
            <a:r>
              <a:rPr lang="en-US" dirty="0" err="1"/>
              <a:t>Kirkus</a:t>
            </a:r>
            <a:r>
              <a:rPr lang="en-US" dirty="0"/>
              <a:t>: “A tense thriller elevated by </a:t>
            </a:r>
            <a:r>
              <a:rPr lang="en-US" b="1" dirty="0"/>
              <a:t>Stork's</a:t>
            </a:r>
            <a:r>
              <a:rPr lang="en-US" dirty="0"/>
              <a:t> nuanced writing and empathy for every character, including the villains—superb.”</a:t>
            </a:r>
            <a:br>
              <a:rPr lang="en-US" dirty="0"/>
            </a:br>
            <a:endParaRPr lang="en-US" dirty="0"/>
          </a:p>
          <a:p>
            <a:pPr marL="285750" indent="-285750">
              <a:buFont typeface="Arial" panose="020B0604020202020204" pitchFamily="34" charset="0"/>
              <a:buChar char="•"/>
            </a:pPr>
            <a:r>
              <a:rPr lang="en-US" dirty="0"/>
              <a:t>Publisher’s Weekly: “Stork crafts a narrative that is both riveting and eye-opening.”</a:t>
            </a:r>
          </a:p>
        </p:txBody>
      </p:sp>
    </p:spTree>
    <p:extLst>
      <p:ext uri="{BB962C8B-B14F-4D97-AF65-F5344CB8AC3E}">
        <p14:creationId xmlns:p14="http://schemas.microsoft.com/office/powerpoint/2010/main" val="733074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I Am Through With You by Stephanie Kuehn</a:t>
            </a:r>
          </a:p>
        </p:txBody>
      </p:sp>
      <p:pic>
        <p:nvPicPr>
          <p:cNvPr id="5" name="Content Placeholder 4"/>
          <p:cNvPicPr>
            <a:picLocks noGrp="1" noChangeAspect="1"/>
          </p:cNvPicPr>
          <p:nvPr>
            <p:ph idx="1"/>
          </p:nvPr>
        </p:nvPicPr>
        <p:blipFill>
          <a:blip r:embed="rId3"/>
          <a:stretch>
            <a:fillRect/>
          </a:stretch>
        </p:blipFill>
        <p:spPr>
          <a:xfrm>
            <a:off x="1225784" y="2524798"/>
            <a:ext cx="2424642" cy="3636963"/>
          </a:xfrm>
        </p:spPr>
      </p:pic>
      <p:sp>
        <p:nvSpPr>
          <p:cNvPr id="6" name="TextBox 5"/>
          <p:cNvSpPr txBox="1"/>
          <p:nvPr/>
        </p:nvSpPr>
        <p:spPr>
          <a:xfrm>
            <a:off x="4050756" y="2733345"/>
            <a:ext cx="7331242" cy="3416320"/>
          </a:xfrm>
          <a:prstGeom prst="rect">
            <a:avLst/>
          </a:prstGeom>
          <a:noFill/>
        </p:spPr>
        <p:txBody>
          <a:bodyPr wrap="square" rtlCol="0">
            <a:spAutoFit/>
          </a:bodyPr>
          <a:lstStyle/>
          <a:p>
            <a:pPr marL="285750" indent="-285750">
              <a:buFont typeface="Arial" panose="020B0604020202020204" pitchFamily="34" charset="0"/>
              <a:buChar char="•"/>
            </a:pPr>
            <a:r>
              <a:rPr lang="en-US" dirty="0"/>
              <a:t>School Library Journal: “A tense survival story and a grim exploration of pain, guilt, and choice”</a:t>
            </a:r>
            <a:br>
              <a:rPr lang="en-US" dirty="0"/>
            </a:br>
            <a:endParaRPr lang="en-US" dirty="0"/>
          </a:p>
          <a:p>
            <a:pPr marL="285750" indent="-285750">
              <a:buFont typeface="Arial" panose="020B0604020202020204" pitchFamily="34" charset="0"/>
              <a:buChar char="•"/>
            </a:pPr>
            <a:r>
              <a:rPr lang="en-US" dirty="0"/>
              <a:t>Booklist: “This chilling, twisty tale will leave readers grappling with its uncomfortable ending”</a:t>
            </a:r>
            <a:br>
              <a:rPr lang="en-US" dirty="0"/>
            </a:br>
            <a:endParaRPr lang="en-US" dirty="0"/>
          </a:p>
          <a:p>
            <a:pPr marL="285750" indent="-285750">
              <a:buFont typeface="Arial" panose="020B0604020202020204" pitchFamily="34" charset="0"/>
              <a:buChar char="•"/>
            </a:pPr>
            <a:r>
              <a:rPr lang="en-US" dirty="0" err="1"/>
              <a:t>Kirkus</a:t>
            </a:r>
            <a:r>
              <a:rPr lang="en-US" dirty="0"/>
              <a:t>: “Full of secrets and plot twists, Kuehn's latest is a satisfying, sophisticated study in complicated relationships”</a:t>
            </a:r>
            <a:br>
              <a:rPr lang="en-US" dirty="0"/>
            </a:br>
            <a:endParaRPr lang="en-US" dirty="0"/>
          </a:p>
          <a:p>
            <a:pPr marL="285750" indent="-285750">
              <a:buFont typeface="Arial" panose="020B0604020202020204" pitchFamily="34" charset="0"/>
              <a:buChar char="•"/>
            </a:pPr>
            <a:r>
              <a:rPr lang="en-US" dirty="0"/>
              <a:t>Publisher’s Weekly: “a harrowing story that succeeds in keeping readers off-balance from start to finish”</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35159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Bring the Distant Near by </a:t>
            </a:r>
            <a:r>
              <a:rPr lang="en-US" dirty="0" err="1"/>
              <a:t>Mitali</a:t>
            </a:r>
            <a:r>
              <a:rPr lang="en-US" dirty="0"/>
              <a:t> Perkins</a:t>
            </a:r>
          </a:p>
        </p:txBody>
      </p:sp>
      <p:pic>
        <p:nvPicPr>
          <p:cNvPr id="5" name="Content Placeholder 4"/>
          <p:cNvPicPr>
            <a:picLocks noGrp="1" noChangeAspect="1"/>
          </p:cNvPicPr>
          <p:nvPr>
            <p:ph idx="1"/>
          </p:nvPr>
        </p:nvPicPr>
        <p:blipFill>
          <a:blip r:embed="rId3"/>
          <a:stretch>
            <a:fillRect/>
          </a:stretch>
        </p:blipFill>
        <p:spPr>
          <a:xfrm>
            <a:off x="1254852" y="2556146"/>
            <a:ext cx="2426259" cy="3636963"/>
          </a:xfrm>
        </p:spPr>
      </p:pic>
      <p:sp>
        <p:nvSpPr>
          <p:cNvPr id="6" name="TextBox 5"/>
          <p:cNvSpPr txBox="1"/>
          <p:nvPr/>
        </p:nvSpPr>
        <p:spPr>
          <a:xfrm>
            <a:off x="4267200" y="2855495"/>
            <a:ext cx="6882063" cy="2862322"/>
          </a:xfrm>
          <a:prstGeom prst="rect">
            <a:avLst/>
          </a:prstGeom>
          <a:noFill/>
        </p:spPr>
        <p:txBody>
          <a:bodyPr wrap="square" rtlCol="0">
            <a:spAutoFit/>
          </a:bodyPr>
          <a:lstStyle/>
          <a:p>
            <a:pPr marL="285750" indent="-285750">
              <a:buFont typeface="Arial" panose="020B0604020202020204" pitchFamily="34" charset="0"/>
              <a:buChar char="•"/>
            </a:pPr>
            <a:r>
              <a:rPr lang="en-US" dirty="0"/>
              <a:t>Booklist: </a:t>
            </a:r>
            <a:r>
              <a:rPr lang="en-US" b="1" dirty="0"/>
              <a:t>starred review! </a:t>
            </a:r>
            <a:r>
              <a:rPr lang="en-US" dirty="0"/>
              <a:t>“Full of sisterhood, diversity, and complex, strong women, this book will speak to readers as they will undoubtedly find a kindred spirit in at least one of the Das women”</a:t>
            </a:r>
            <a:br>
              <a:rPr lang="en-US" dirty="0"/>
            </a:br>
            <a:endParaRPr lang="en-US" dirty="0"/>
          </a:p>
          <a:p>
            <a:pPr marL="285750" indent="-285750">
              <a:buFont typeface="Arial" panose="020B0604020202020204" pitchFamily="34" charset="0"/>
              <a:buChar char="•"/>
            </a:pPr>
            <a:r>
              <a:rPr lang="en-US" dirty="0"/>
              <a:t>Publisher’s Weekly: </a:t>
            </a:r>
            <a:r>
              <a:rPr lang="en-US" b="1" dirty="0"/>
              <a:t>starred review!</a:t>
            </a:r>
            <a:r>
              <a:rPr lang="en-US" dirty="0"/>
              <a:t> “Perkins’s vibrantly written exploration of a family in transition is saturated with romance, humor, and meaningful reflections on patriotism, blended cultures, and carving one’s own path.”</a:t>
            </a:r>
          </a:p>
        </p:txBody>
      </p:sp>
    </p:spTree>
    <p:extLst>
      <p:ext uri="{BB962C8B-B14F-4D97-AF65-F5344CB8AC3E}">
        <p14:creationId xmlns:p14="http://schemas.microsoft.com/office/powerpoint/2010/main" val="2247585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Moxie by Jennifer Mathieu</a:t>
            </a:r>
          </a:p>
        </p:txBody>
      </p:sp>
      <p:pic>
        <p:nvPicPr>
          <p:cNvPr id="5" name="Content Placeholder 4"/>
          <p:cNvPicPr>
            <a:picLocks noGrp="1" noChangeAspect="1"/>
          </p:cNvPicPr>
          <p:nvPr>
            <p:ph idx="1"/>
          </p:nvPr>
        </p:nvPicPr>
        <p:blipFill>
          <a:blip r:embed="rId3"/>
          <a:stretch>
            <a:fillRect/>
          </a:stretch>
        </p:blipFill>
        <p:spPr>
          <a:xfrm>
            <a:off x="1293628" y="2544814"/>
            <a:ext cx="2406990" cy="3636963"/>
          </a:xfrm>
        </p:spPr>
      </p:pic>
      <p:sp>
        <p:nvSpPr>
          <p:cNvPr id="6" name="TextBox 5"/>
          <p:cNvSpPr txBox="1"/>
          <p:nvPr/>
        </p:nvSpPr>
        <p:spPr>
          <a:xfrm>
            <a:off x="4324451" y="3329545"/>
            <a:ext cx="6144127" cy="1200329"/>
          </a:xfrm>
          <a:prstGeom prst="rect">
            <a:avLst/>
          </a:prstGeom>
          <a:noFill/>
        </p:spPr>
        <p:txBody>
          <a:bodyPr wrap="square" rtlCol="0">
            <a:spAutoFit/>
          </a:bodyPr>
          <a:lstStyle/>
          <a:p>
            <a:pPr marL="285750" indent="-285750">
              <a:buFont typeface="Arial" panose="020B0604020202020204" pitchFamily="34" charset="0"/>
              <a:buChar char="•"/>
            </a:pPr>
            <a:r>
              <a:rPr lang="en-US" dirty="0"/>
              <a:t>School Library Journal: </a:t>
            </a:r>
            <a:r>
              <a:rPr lang="en-US" b="1" dirty="0"/>
              <a:t>starred review!</a:t>
            </a:r>
            <a:r>
              <a:rPr lang="en-US" dirty="0"/>
              <a:t> “Highly recommended for all teens, but especially those who would enjoy realistic coming-of-age fiction with female empowerment.”</a:t>
            </a:r>
          </a:p>
        </p:txBody>
      </p:sp>
    </p:spTree>
    <p:extLst>
      <p:ext uri="{BB962C8B-B14F-4D97-AF65-F5344CB8AC3E}">
        <p14:creationId xmlns:p14="http://schemas.microsoft.com/office/powerpoint/2010/main" val="1360787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Dress Codes for Small Towns by Courtney Stevens</a:t>
            </a:r>
          </a:p>
        </p:txBody>
      </p:sp>
      <p:pic>
        <p:nvPicPr>
          <p:cNvPr id="5" name="Content Placeholder 4"/>
          <p:cNvPicPr>
            <a:picLocks noGrp="1" noChangeAspect="1"/>
          </p:cNvPicPr>
          <p:nvPr>
            <p:ph idx="1"/>
          </p:nvPr>
        </p:nvPicPr>
        <p:blipFill>
          <a:blip r:embed="rId3"/>
          <a:stretch>
            <a:fillRect/>
          </a:stretch>
        </p:blipFill>
        <p:spPr>
          <a:xfrm>
            <a:off x="1292347" y="2496686"/>
            <a:ext cx="2402191" cy="3636963"/>
          </a:xfrm>
        </p:spPr>
      </p:pic>
      <p:sp>
        <p:nvSpPr>
          <p:cNvPr id="6" name="TextBox 5"/>
          <p:cNvSpPr txBox="1"/>
          <p:nvPr/>
        </p:nvSpPr>
        <p:spPr>
          <a:xfrm>
            <a:off x="4458969" y="2496686"/>
            <a:ext cx="6416842" cy="3416320"/>
          </a:xfrm>
          <a:prstGeom prst="rect">
            <a:avLst/>
          </a:prstGeom>
          <a:noFill/>
        </p:spPr>
        <p:txBody>
          <a:bodyPr wrap="square" rtlCol="0">
            <a:spAutoFit/>
          </a:bodyPr>
          <a:lstStyle/>
          <a:p>
            <a:pPr marL="285750" indent="-285750">
              <a:buFont typeface="Arial" panose="020B0604020202020204" pitchFamily="34" charset="0"/>
              <a:buChar char="•"/>
            </a:pPr>
            <a:r>
              <a:rPr lang="en-US" dirty="0"/>
              <a:t>Booklist: </a:t>
            </a:r>
            <a:r>
              <a:rPr lang="en-US" b="1" dirty="0"/>
              <a:t>starred review! </a:t>
            </a:r>
            <a:r>
              <a:rPr lang="en-US" dirty="0"/>
              <a:t>“This is a beautifully written, quiet, and nuanced exploration of human connection, self-discovery, and living to the fullest no matter what others might think.”</a:t>
            </a:r>
            <a:br>
              <a:rPr lang="en-US" dirty="0"/>
            </a:br>
            <a:endParaRPr lang="en-US" dirty="0"/>
          </a:p>
          <a:p>
            <a:pPr marL="285750" indent="-285750">
              <a:buFont typeface="Arial" panose="020B0604020202020204" pitchFamily="34" charset="0"/>
              <a:buChar char="•"/>
            </a:pPr>
            <a:r>
              <a:rPr lang="en-US" dirty="0" err="1"/>
              <a:t>Kirkus</a:t>
            </a:r>
            <a:r>
              <a:rPr lang="en-US" dirty="0"/>
              <a:t>: “A spirited, timeless tale of teen self-discovery in those tense, formative high school moments, captured with grace, lyricism, and insight.”</a:t>
            </a:r>
            <a:br>
              <a:rPr lang="en-US" dirty="0"/>
            </a:br>
            <a:endParaRPr lang="en-US" dirty="0"/>
          </a:p>
          <a:p>
            <a:pPr marL="285750" indent="-285750">
              <a:buFont typeface="Arial" panose="020B0604020202020204" pitchFamily="34" charset="0"/>
              <a:buChar char="•"/>
            </a:pPr>
            <a:r>
              <a:rPr lang="en-US" dirty="0"/>
              <a:t>School Library Journal: “This is The Perks of Being a Wallflower without the angst, for a new generation. A good choice for every collection.”</a:t>
            </a:r>
          </a:p>
        </p:txBody>
      </p:sp>
    </p:spTree>
    <p:extLst>
      <p:ext uri="{BB962C8B-B14F-4D97-AF65-F5344CB8AC3E}">
        <p14:creationId xmlns:p14="http://schemas.microsoft.com/office/powerpoint/2010/main" val="3141798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Rebel Seoul by </a:t>
            </a:r>
            <a:r>
              <a:rPr lang="en-US" dirty="0" err="1"/>
              <a:t>Axie</a:t>
            </a:r>
            <a:r>
              <a:rPr lang="en-US" dirty="0"/>
              <a:t> Oh</a:t>
            </a:r>
          </a:p>
        </p:txBody>
      </p:sp>
      <p:pic>
        <p:nvPicPr>
          <p:cNvPr id="5" name="Content Placeholder 4"/>
          <p:cNvPicPr>
            <a:picLocks noGrp="1" noChangeAspect="1"/>
          </p:cNvPicPr>
          <p:nvPr>
            <p:ph idx="1"/>
          </p:nvPr>
        </p:nvPicPr>
        <p:blipFill>
          <a:blip r:embed="rId3"/>
          <a:stretch>
            <a:fillRect/>
          </a:stretch>
        </p:blipFill>
        <p:spPr>
          <a:xfrm>
            <a:off x="1249154" y="2527300"/>
            <a:ext cx="2479747" cy="3636963"/>
          </a:xfrm>
        </p:spPr>
      </p:pic>
      <p:sp>
        <p:nvSpPr>
          <p:cNvPr id="3" name="TextBox 2"/>
          <p:cNvSpPr txBox="1"/>
          <p:nvPr/>
        </p:nvSpPr>
        <p:spPr>
          <a:xfrm>
            <a:off x="4541178" y="2969231"/>
            <a:ext cx="7037797" cy="1200329"/>
          </a:xfrm>
          <a:prstGeom prst="rect">
            <a:avLst/>
          </a:prstGeom>
          <a:noFill/>
        </p:spPr>
        <p:txBody>
          <a:bodyPr wrap="square" rtlCol="0">
            <a:spAutoFit/>
          </a:bodyPr>
          <a:lstStyle/>
          <a:p>
            <a:pPr marL="285750" indent="-285750">
              <a:buFont typeface="Arial" panose="020B0604020202020204" pitchFamily="34" charset="0"/>
              <a:buChar char="•"/>
            </a:pPr>
            <a:r>
              <a:rPr lang="en-US" dirty="0"/>
              <a:t>New Visions Award Winner</a:t>
            </a:r>
          </a:p>
          <a:p>
            <a:pPr marL="285750" indent="-285750">
              <a:buFont typeface="Arial" panose="020B0604020202020204" pitchFamily="34" charset="0"/>
              <a:buChar char="•"/>
            </a:pPr>
            <a:r>
              <a:rPr lang="en-US" dirty="0" err="1"/>
              <a:t>Kirkus</a:t>
            </a:r>
            <a:r>
              <a:rPr lang="en-US" dirty="0"/>
              <a:t>, </a:t>
            </a:r>
            <a:r>
              <a:rPr lang="en-US" b="1" dirty="0"/>
              <a:t>starred review!</a:t>
            </a:r>
            <a:r>
              <a:rPr lang="en-US" dirty="0"/>
              <a:t> “Oh blends futuristic tech, authentic Korean culture, and romance in this complex, utterly engrossing, and wholly </a:t>
            </a:r>
            <a:r>
              <a:rPr lang="en-US"/>
              <a:t>fresh story”</a:t>
            </a:r>
            <a:endParaRPr lang="en-US" dirty="0"/>
          </a:p>
        </p:txBody>
      </p:sp>
    </p:spTree>
    <p:extLst>
      <p:ext uri="{BB962C8B-B14F-4D97-AF65-F5344CB8AC3E}">
        <p14:creationId xmlns:p14="http://schemas.microsoft.com/office/powerpoint/2010/main" val="3969423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Spinning by Tillie Walden</a:t>
            </a:r>
          </a:p>
        </p:txBody>
      </p:sp>
      <p:pic>
        <p:nvPicPr>
          <p:cNvPr id="5" name="Content Placeholder 4"/>
          <p:cNvPicPr>
            <a:picLocks noGrp="1" noChangeAspect="1"/>
          </p:cNvPicPr>
          <p:nvPr>
            <p:ph idx="1"/>
          </p:nvPr>
        </p:nvPicPr>
        <p:blipFill>
          <a:blip r:embed="rId3"/>
          <a:stretch>
            <a:fillRect/>
          </a:stretch>
        </p:blipFill>
        <p:spPr>
          <a:xfrm>
            <a:off x="1192869" y="2552467"/>
            <a:ext cx="2568476" cy="3636963"/>
          </a:xfrm>
        </p:spPr>
      </p:pic>
      <p:sp>
        <p:nvSpPr>
          <p:cNvPr id="6" name="TextBox 5"/>
          <p:cNvSpPr txBox="1"/>
          <p:nvPr/>
        </p:nvSpPr>
        <p:spPr>
          <a:xfrm>
            <a:off x="4363453" y="3384001"/>
            <a:ext cx="6625389" cy="1477328"/>
          </a:xfrm>
          <a:prstGeom prst="rect">
            <a:avLst/>
          </a:prstGeom>
          <a:noFill/>
        </p:spPr>
        <p:txBody>
          <a:bodyPr wrap="square" rtlCol="0">
            <a:spAutoFit/>
          </a:bodyPr>
          <a:lstStyle/>
          <a:p>
            <a:pPr marL="285750" indent="-285750">
              <a:buFont typeface="Arial" panose="020B0604020202020204" pitchFamily="34" charset="0"/>
              <a:buChar char="•"/>
            </a:pPr>
            <a:r>
              <a:rPr lang="en-US" dirty="0"/>
              <a:t>Publisher’s Weekly: starred review! “A haunting and resonant coming-of-age story.”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Booklist: starred review! “A stirring, gorgeously illustrated story of finding the strength to follow one’s own path. “</a:t>
            </a:r>
          </a:p>
        </p:txBody>
      </p:sp>
    </p:spTree>
    <p:extLst>
      <p:ext uri="{BB962C8B-B14F-4D97-AF65-F5344CB8AC3E}">
        <p14:creationId xmlns:p14="http://schemas.microsoft.com/office/powerpoint/2010/main" val="1667135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Ally Watkins</a:t>
            </a:r>
          </a:p>
        </p:txBody>
      </p:sp>
      <p:sp>
        <p:nvSpPr>
          <p:cNvPr id="5" name="Text Placeholder 4"/>
          <p:cNvSpPr>
            <a:spLocks noGrp="1"/>
          </p:cNvSpPr>
          <p:nvPr>
            <p:ph type="body" idx="1"/>
          </p:nvPr>
        </p:nvSpPr>
        <p:spPr/>
        <p:txBody>
          <a:bodyPr/>
          <a:lstStyle/>
          <a:p>
            <a:r>
              <a:rPr lang="en-US" dirty="0"/>
              <a:t>awatkins@mlc.lib.ms.us</a:t>
            </a:r>
          </a:p>
        </p:txBody>
      </p:sp>
    </p:spTree>
    <p:extLst>
      <p:ext uri="{BB962C8B-B14F-4D97-AF65-F5344CB8AC3E}">
        <p14:creationId xmlns:p14="http://schemas.microsoft.com/office/powerpoint/2010/main" val="3749116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Chicken in the Kitchen by </a:t>
            </a:r>
            <a:r>
              <a:rPr lang="en-US" dirty="0" err="1"/>
              <a:t>Nnedi</a:t>
            </a:r>
            <a:r>
              <a:rPr lang="en-US" dirty="0"/>
              <a:t> </a:t>
            </a:r>
            <a:r>
              <a:rPr lang="en-US" dirty="0" err="1"/>
              <a:t>Okorafor</a:t>
            </a:r>
            <a:r>
              <a:rPr lang="en-US" dirty="0"/>
              <a:t>, illustrated by </a:t>
            </a:r>
            <a:r>
              <a:rPr lang="en-US" dirty="0" err="1"/>
              <a:t>Mehrdokht</a:t>
            </a:r>
            <a:r>
              <a:rPr lang="en-US" dirty="0"/>
              <a:t> </a:t>
            </a:r>
            <a:r>
              <a:rPr lang="en-US" dirty="0" err="1"/>
              <a:t>Amini</a:t>
            </a:r>
            <a:endParaRPr lang="en-US" dirty="0"/>
          </a:p>
        </p:txBody>
      </p:sp>
      <p:pic>
        <p:nvPicPr>
          <p:cNvPr id="5" name="Content Placeholder 4"/>
          <p:cNvPicPr>
            <a:picLocks noGrp="1" noChangeAspect="1"/>
          </p:cNvPicPr>
          <p:nvPr>
            <p:ph idx="1"/>
          </p:nvPr>
        </p:nvPicPr>
        <p:blipFill>
          <a:blip r:embed="rId3"/>
          <a:stretch>
            <a:fillRect/>
          </a:stretch>
        </p:blipFill>
        <p:spPr>
          <a:xfrm>
            <a:off x="810000" y="2465096"/>
            <a:ext cx="3636963" cy="3636963"/>
          </a:xfrm>
        </p:spPr>
      </p:pic>
      <p:sp>
        <p:nvSpPr>
          <p:cNvPr id="6" name="TextBox 5"/>
          <p:cNvSpPr txBox="1"/>
          <p:nvPr/>
        </p:nvSpPr>
        <p:spPr>
          <a:xfrm>
            <a:off x="5614737" y="3129415"/>
            <a:ext cx="5638924" cy="2585323"/>
          </a:xfrm>
          <a:prstGeom prst="rect">
            <a:avLst/>
          </a:prstGeom>
          <a:noFill/>
        </p:spPr>
        <p:txBody>
          <a:bodyPr wrap="square" rtlCol="0">
            <a:spAutoFit/>
          </a:bodyPr>
          <a:lstStyle/>
          <a:p>
            <a:pPr marL="285750" indent="-285750">
              <a:buFont typeface="Arial" panose="020B0604020202020204" pitchFamily="34" charset="0"/>
              <a:buChar char="•"/>
            </a:pPr>
            <a:r>
              <a:rPr lang="en-US" dirty="0" err="1"/>
              <a:t>Kirkus</a:t>
            </a:r>
            <a:r>
              <a:rPr lang="en-US" dirty="0"/>
              <a:t>: “</a:t>
            </a:r>
            <a:r>
              <a:rPr lang="en-US" dirty="0" err="1"/>
              <a:t>Okorafor</a:t>
            </a:r>
            <a:r>
              <a:rPr lang="en-US" dirty="0"/>
              <a:t> leaps into the world of picture books in a most unforgettable way with this playful, fascinating tale”</a:t>
            </a:r>
            <a:br>
              <a:rPr lang="en-US" dirty="0"/>
            </a:br>
            <a:endParaRPr lang="en-US" dirty="0"/>
          </a:p>
          <a:p>
            <a:pPr marL="285750" indent="-285750">
              <a:buFont typeface="Arial" panose="020B0604020202020204" pitchFamily="34" charset="0"/>
              <a:buChar char="•"/>
            </a:pPr>
            <a:r>
              <a:rPr lang="en-US" dirty="0"/>
              <a:t>School Library Journal: “Cartoon illustrations, rendered in pencil and watercolor, are filled with lots of action and detail that will bring smiles to little faces.”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963291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Dazzle Ships by Chris Barton, illustrated by </a:t>
            </a:r>
            <a:r>
              <a:rPr lang="en-US" dirty="0" err="1"/>
              <a:t>Victo</a:t>
            </a:r>
            <a:r>
              <a:rPr lang="en-US" dirty="0"/>
              <a:t> Ngai</a:t>
            </a:r>
          </a:p>
        </p:txBody>
      </p:sp>
      <p:pic>
        <p:nvPicPr>
          <p:cNvPr id="5" name="Content Placeholder 4"/>
          <p:cNvPicPr>
            <a:picLocks noGrp="1" noChangeAspect="1"/>
          </p:cNvPicPr>
          <p:nvPr>
            <p:ph idx="1"/>
          </p:nvPr>
        </p:nvPicPr>
        <p:blipFill>
          <a:blip r:embed="rId3"/>
          <a:stretch>
            <a:fillRect/>
          </a:stretch>
        </p:blipFill>
        <p:spPr>
          <a:xfrm>
            <a:off x="894357" y="2478022"/>
            <a:ext cx="3069596" cy="3636963"/>
          </a:xfrm>
        </p:spPr>
      </p:pic>
      <p:sp>
        <p:nvSpPr>
          <p:cNvPr id="6" name="TextBox 5"/>
          <p:cNvSpPr txBox="1"/>
          <p:nvPr/>
        </p:nvSpPr>
        <p:spPr>
          <a:xfrm>
            <a:off x="5291393" y="3570030"/>
            <a:ext cx="5005137" cy="1477328"/>
          </a:xfrm>
          <a:prstGeom prst="rect">
            <a:avLst/>
          </a:prstGeom>
          <a:noFill/>
        </p:spPr>
        <p:txBody>
          <a:bodyPr wrap="square" rtlCol="0">
            <a:spAutoFit/>
          </a:bodyPr>
          <a:lstStyle/>
          <a:p>
            <a:pPr marL="285750" indent="-285750">
              <a:buFont typeface="Arial" panose="020B0604020202020204" pitchFamily="34" charset="0"/>
              <a:buChar char="•"/>
            </a:pPr>
            <a:r>
              <a:rPr lang="en-US" dirty="0" err="1"/>
              <a:t>Kirkus</a:t>
            </a:r>
            <a:r>
              <a:rPr lang="en-US" dirty="0"/>
              <a:t>: “ An eye-catching title sure to dazzle”</a:t>
            </a:r>
            <a:br>
              <a:rPr lang="en-US" dirty="0"/>
            </a:br>
            <a:endParaRPr lang="en-US" dirty="0"/>
          </a:p>
          <a:p>
            <a:pPr marL="285750" indent="-285750">
              <a:buFont typeface="Arial" panose="020B0604020202020204" pitchFamily="34" charset="0"/>
              <a:buChar char="•"/>
            </a:pPr>
            <a:r>
              <a:rPr lang="en-US" dirty="0"/>
              <a:t>Publisher’s weekly: </a:t>
            </a:r>
            <a:r>
              <a:rPr lang="en-US" b="1" dirty="0"/>
              <a:t>starred review!</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25872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 of Fall by April Pulley Sayre</a:t>
            </a:r>
          </a:p>
        </p:txBody>
      </p:sp>
      <p:pic>
        <p:nvPicPr>
          <p:cNvPr id="5" name="Content Placeholder 4"/>
          <p:cNvPicPr>
            <a:picLocks noGrp="1" noChangeAspect="1"/>
          </p:cNvPicPr>
          <p:nvPr>
            <p:ph idx="1"/>
          </p:nvPr>
        </p:nvPicPr>
        <p:blipFill>
          <a:blip r:embed="rId3"/>
          <a:stretch>
            <a:fillRect/>
          </a:stretch>
        </p:blipFill>
        <p:spPr>
          <a:xfrm>
            <a:off x="945197" y="2382921"/>
            <a:ext cx="2988465" cy="3636963"/>
          </a:xfrm>
        </p:spPr>
      </p:pic>
      <p:sp>
        <p:nvSpPr>
          <p:cNvPr id="7" name="TextBox 6"/>
          <p:cNvSpPr txBox="1"/>
          <p:nvPr/>
        </p:nvSpPr>
        <p:spPr>
          <a:xfrm>
            <a:off x="5239880" y="2447237"/>
            <a:ext cx="5486400" cy="3693319"/>
          </a:xfrm>
          <a:prstGeom prst="rect">
            <a:avLst/>
          </a:prstGeom>
          <a:noFill/>
        </p:spPr>
        <p:txBody>
          <a:bodyPr wrap="square" rtlCol="0">
            <a:spAutoFit/>
          </a:bodyPr>
          <a:lstStyle/>
          <a:p>
            <a:pPr marL="285750" indent="-285750">
              <a:buFont typeface="Arial" panose="020B0604020202020204" pitchFamily="34" charset="0"/>
              <a:buChar char="•"/>
            </a:pPr>
            <a:r>
              <a:rPr lang="en-US" dirty="0" err="1"/>
              <a:t>Kirkus</a:t>
            </a:r>
            <a:r>
              <a:rPr lang="en-US" dirty="0"/>
              <a:t>: “Young readers' imaginations are sure to be fired by Sayre's awe-inspiring photos and by the bite-sized science facts provided at the end of the book.”</a:t>
            </a:r>
            <a:br>
              <a:rPr lang="en-US" dirty="0"/>
            </a:br>
            <a:endParaRPr lang="en-US" dirty="0"/>
          </a:p>
          <a:p>
            <a:pPr marL="285750" indent="-285750">
              <a:buFont typeface="Arial" panose="020B0604020202020204" pitchFamily="34" charset="0"/>
              <a:buChar char="•"/>
            </a:pPr>
            <a:r>
              <a:rPr lang="en-US" dirty="0"/>
              <a:t>Booklist: </a:t>
            </a:r>
            <a:r>
              <a:rPr lang="en-US" b="1" dirty="0"/>
              <a:t>starred review!</a:t>
            </a:r>
            <a:r>
              <a:rPr lang="en-US" dirty="0"/>
              <a:t> “Stunning illustrations illuminate this well-focused, useful presentation.”</a:t>
            </a:r>
            <a:br>
              <a:rPr lang="en-US" dirty="0"/>
            </a:br>
            <a:endParaRPr lang="en-US" dirty="0"/>
          </a:p>
          <a:p>
            <a:pPr marL="285750" indent="-285750">
              <a:buFont typeface="Arial" panose="020B0604020202020204" pitchFamily="34" charset="0"/>
              <a:buChar char="•"/>
            </a:pPr>
            <a:r>
              <a:rPr lang="en-US" dirty="0"/>
              <a:t>School Library Journal: “standout for its elegance, simplicity, and gorgeous photography”</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198439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Hooray for Books! by Brian Won</a:t>
            </a:r>
          </a:p>
        </p:txBody>
      </p:sp>
      <p:pic>
        <p:nvPicPr>
          <p:cNvPr id="5" name="Content Placeholder 4"/>
          <p:cNvPicPr>
            <a:picLocks noGrp="1" noChangeAspect="1"/>
          </p:cNvPicPr>
          <p:nvPr>
            <p:ph idx="1"/>
          </p:nvPr>
        </p:nvPicPr>
        <p:blipFill>
          <a:blip r:embed="rId3"/>
          <a:stretch>
            <a:fillRect/>
          </a:stretch>
        </p:blipFill>
        <p:spPr>
          <a:xfrm>
            <a:off x="810000" y="2455479"/>
            <a:ext cx="3118089" cy="3636963"/>
          </a:xfrm>
        </p:spPr>
      </p:pic>
      <p:sp>
        <p:nvSpPr>
          <p:cNvPr id="6" name="TextBox 5"/>
          <p:cNvSpPr txBox="1"/>
          <p:nvPr/>
        </p:nvSpPr>
        <p:spPr>
          <a:xfrm>
            <a:off x="4579947" y="3434040"/>
            <a:ext cx="6416842" cy="1200329"/>
          </a:xfrm>
          <a:prstGeom prst="rect">
            <a:avLst/>
          </a:prstGeom>
          <a:noFill/>
        </p:spPr>
        <p:txBody>
          <a:bodyPr wrap="square" rtlCol="0">
            <a:spAutoFit/>
          </a:bodyPr>
          <a:lstStyle/>
          <a:p>
            <a:pPr marL="285750" indent="-285750">
              <a:buFont typeface="Arial" panose="020B0604020202020204" pitchFamily="34" charset="0"/>
              <a:buChar char="•"/>
            </a:pPr>
            <a:r>
              <a:rPr lang="en-US" dirty="0" err="1"/>
              <a:t>Kirkus</a:t>
            </a:r>
            <a:r>
              <a:rPr lang="en-US" dirty="0"/>
              <a:t>: “the text and illustrations probably will have the greatest appeal for children who are not yet reading independently; the simple sentences and repetitions lend themselves well to reading aloud.”</a:t>
            </a:r>
          </a:p>
        </p:txBody>
      </p:sp>
    </p:spTree>
    <p:extLst>
      <p:ext uri="{BB962C8B-B14F-4D97-AF65-F5344CB8AC3E}">
        <p14:creationId xmlns:p14="http://schemas.microsoft.com/office/powerpoint/2010/main" val="4090639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 Right Foot by Dave Eggers, illustrated by Shawn Harris </a:t>
            </a:r>
          </a:p>
        </p:txBody>
      </p:sp>
      <p:pic>
        <p:nvPicPr>
          <p:cNvPr id="5" name="Content Placeholder 4"/>
          <p:cNvPicPr>
            <a:picLocks noGrp="1" noChangeAspect="1"/>
          </p:cNvPicPr>
          <p:nvPr>
            <p:ph idx="1"/>
          </p:nvPr>
        </p:nvPicPr>
        <p:blipFill>
          <a:blip r:embed="rId3"/>
          <a:stretch>
            <a:fillRect/>
          </a:stretch>
        </p:blipFill>
        <p:spPr>
          <a:xfrm>
            <a:off x="700943" y="2485796"/>
            <a:ext cx="4501191" cy="3636963"/>
          </a:xfrm>
        </p:spPr>
      </p:pic>
      <p:sp>
        <p:nvSpPr>
          <p:cNvPr id="3" name="TextBox 2"/>
          <p:cNvSpPr txBox="1"/>
          <p:nvPr/>
        </p:nvSpPr>
        <p:spPr>
          <a:xfrm>
            <a:off x="5694263" y="3640822"/>
            <a:ext cx="5687735" cy="646331"/>
          </a:xfrm>
          <a:prstGeom prst="rect">
            <a:avLst/>
          </a:prstGeom>
          <a:noFill/>
        </p:spPr>
        <p:txBody>
          <a:bodyPr wrap="square" rtlCol="0">
            <a:spAutoFit/>
          </a:bodyPr>
          <a:lstStyle/>
          <a:p>
            <a:pPr marL="285750" indent="-285750">
              <a:buFont typeface="Arial" panose="020B0604020202020204" pitchFamily="34" charset="0"/>
              <a:buChar char="•"/>
            </a:pPr>
            <a:r>
              <a:rPr lang="en-US" dirty="0" err="1"/>
              <a:t>Kirkus</a:t>
            </a:r>
            <a:r>
              <a:rPr lang="en-US" dirty="0"/>
              <a:t>: “heartfelt throughout and indisputably timely”</a:t>
            </a:r>
          </a:p>
        </p:txBody>
      </p:sp>
    </p:spTree>
    <p:extLst>
      <p:ext uri="{BB962C8B-B14F-4D97-AF65-F5344CB8AC3E}">
        <p14:creationId xmlns:p14="http://schemas.microsoft.com/office/powerpoint/2010/main" val="1172905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La </a:t>
            </a:r>
            <a:r>
              <a:rPr lang="en-US" sz="3600" dirty="0" err="1"/>
              <a:t>Princesa</a:t>
            </a:r>
            <a:r>
              <a:rPr lang="en-US" sz="3600" dirty="0"/>
              <a:t> and the Pea by Susan Middleton </a:t>
            </a:r>
            <a:r>
              <a:rPr lang="en-US" sz="3600" dirty="0" err="1"/>
              <a:t>Elya</a:t>
            </a:r>
            <a:r>
              <a:rPr lang="en-US" sz="3600" dirty="0"/>
              <a:t>, illustrated by Juana Martinez-Neal</a:t>
            </a:r>
          </a:p>
        </p:txBody>
      </p:sp>
      <p:pic>
        <p:nvPicPr>
          <p:cNvPr id="5" name="Content Placeholder 4"/>
          <p:cNvPicPr>
            <a:picLocks noGrp="1" noChangeAspect="1"/>
          </p:cNvPicPr>
          <p:nvPr>
            <p:ph idx="1"/>
          </p:nvPr>
        </p:nvPicPr>
        <p:blipFill>
          <a:blip r:embed="rId3"/>
          <a:stretch>
            <a:fillRect/>
          </a:stretch>
        </p:blipFill>
        <p:spPr>
          <a:xfrm>
            <a:off x="1002769" y="2431784"/>
            <a:ext cx="2747927" cy="3636963"/>
          </a:xfrm>
        </p:spPr>
      </p:pic>
      <p:sp>
        <p:nvSpPr>
          <p:cNvPr id="7" name="TextBox 6"/>
          <p:cNvSpPr txBox="1"/>
          <p:nvPr/>
        </p:nvSpPr>
        <p:spPr>
          <a:xfrm>
            <a:off x="4809688" y="3538681"/>
            <a:ext cx="5598695" cy="923330"/>
          </a:xfrm>
          <a:prstGeom prst="rect">
            <a:avLst/>
          </a:prstGeom>
          <a:noFill/>
        </p:spPr>
        <p:txBody>
          <a:bodyPr wrap="square" rtlCol="0">
            <a:spAutoFit/>
          </a:bodyPr>
          <a:lstStyle/>
          <a:p>
            <a:pPr marL="285750" indent="-285750">
              <a:buFont typeface="Arial" panose="020B0604020202020204" pitchFamily="34" charset="0"/>
              <a:buChar char="•"/>
            </a:pPr>
            <a:r>
              <a:rPr lang="en-US" dirty="0"/>
              <a:t>School Library Journal: </a:t>
            </a:r>
            <a:r>
              <a:rPr lang="en-US" b="1" dirty="0"/>
              <a:t>starred review!</a:t>
            </a:r>
            <a:r>
              <a:rPr lang="en-US" dirty="0"/>
              <a:t> “This engaging read-aloud is a fresh reimagining of a classic. A must for all libraries.”</a:t>
            </a:r>
          </a:p>
        </p:txBody>
      </p:sp>
    </p:spTree>
    <p:extLst>
      <p:ext uri="{BB962C8B-B14F-4D97-AF65-F5344CB8AC3E}">
        <p14:creationId xmlns:p14="http://schemas.microsoft.com/office/powerpoint/2010/main" val="2963950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Muddy by Michael </a:t>
            </a:r>
            <a:r>
              <a:rPr lang="en-US" dirty="0" err="1"/>
              <a:t>Mahin</a:t>
            </a:r>
            <a:r>
              <a:rPr lang="en-US" dirty="0"/>
              <a:t>, illustrated by Evan Turk</a:t>
            </a:r>
          </a:p>
        </p:txBody>
      </p:sp>
      <p:pic>
        <p:nvPicPr>
          <p:cNvPr id="5" name="Content Placeholder 4"/>
          <p:cNvPicPr>
            <a:picLocks noGrp="1" noChangeAspect="1"/>
          </p:cNvPicPr>
          <p:nvPr>
            <p:ph idx="1"/>
          </p:nvPr>
        </p:nvPicPr>
        <p:blipFill>
          <a:blip r:embed="rId3"/>
          <a:stretch>
            <a:fillRect/>
          </a:stretch>
        </p:blipFill>
        <p:spPr>
          <a:xfrm>
            <a:off x="684165" y="2463132"/>
            <a:ext cx="3666293" cy="3636963"/>
          </a:xfrm>
        </p:spPr>
      </p:pic>
      <p:sp>
        <p:nvSpPr>
          <p:cNvPr id="6" name="TextBox 5"/>
          <p:cNvSpPr txBox="1"/>
          <p:nvPr/>
        </p:nvSpPr>
        <p:spPr>
          <a:xfrm>
            <a:off x="4989095" y="2759241"/>
            <a:ext cx="6272463" cy="3139321"/>
          </a:xfrm>
          <a:prstGeom prst="rect">
            <a:avLst/>
          </a:prstGeom>
          <a:noFill/>
        </p:spPr>
        <p:txBody>
          <a:bodyPr wrap="square" rtlCol="0">
            <a:spAutoFit/>
          </a:bodyPr>
          <a:lstStyle/>
          <a:p>
            <a:pPr marL="285750" indent="-285750">
              <a:buFont typeface="Arial" panose="020B0604020202020204" pitchFamily="34" charset="0"/>
              <a:buChar char="•"/>
            </a:pPr>
            <a:r>
              <a:rPr lang="en-US" dirty="0" err="1"/>
              <a:t>Kirkus</a:t>
            </a:r>
            <a:r>
              <a:rPr lang="en-US" dirty="0"/>
              <a:t>: “This poetic celebration of </a:t>
            </a:r>
            <a:r>
              <a:rPr lang="en-US" b="1" dirty="0"/>
              <a:t>Muddy</a:t>
            </a:r>
            <a:r>
              <a:rPr lang="en-US" dirty="0"/>
              <a:t> Waters' musical truth is lifted still higher by Turk's extraordinary art.”</a:t>
            </a:r>
            <a:br>
              <a:rPr lang="en-US" dirty="0"/>
            </a:br>
            <a:endParaRPr lang="en-US" dirty="0"/>
          </a:p>
          <a:p>
            <a:pPr marL="285750" indent="-285750">
              <a:buFont typeface="Arial" panose="020B0604020202020204" pitchFamily="34" charset="0"/>
              <a:buChar char="•"/>
            </a:pPr>
            <a:r>
              <a:rPr lang="en-US" dirty="0"/>
              <a:t>School Library Journal: “ A worthy addition to biography collections, shedding light on an important figure in U.S. music history.”</a:t>
            </a:r>
            <a:br>
              <a:rPr lang="en-US" dirty="0"/>
            </a:br>
            <a:endParaRPr lang="en-US" dirty="0"/>
          </a:p>
          <a:p>
            <a:pPr marL="285750" indent="-285750">
              <a:buFont typeface="Arial" panose="020B0604020202020204" pitchFamily="34" charset="0"/>
              <a:buChar char="•"/>
            </a:pPr>
            <a:r>
              <a:rPr lang="en-US" dirty="0"/>
              <a:t>Booklist: </a:t>
            </a:r>
            <a:r>
              <a:rPr lang="en-US" b="1" dirty="0"/>
              <a:t>starred review! </a:t>
            </a:r>
            <a:r>
              <a:rPr lang="en-US" dirty="0"/>
              <a:t>“Turk’s watercolor, ink, and collage artwork fills pages, exploding with a neon intensity— the equivalent of a dynamic guitar riff.”</a:t>
            </a:r>
          </a:p>
        </p:txBody>
      </p:sp>
    </p:spTree>
    <p:extLst>
      <p:ext uri="{BB962C8B-B14F-4D97-AF65-F5344CB8AC3E}">
        <p14:creationId xmlns:p14="http://schemas.microsoft.com/office/powerpoint/2010/main" val="31845836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ACECE1E4-636E-48DB-87ED-4A76DC9337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1275</TotalTime>
  <Words>2184</Words>
  <Application>Microsoft Office PowerPoint</Application>
  <PresentationFormat>Widescreen</PresentationFormat>
  <Paragraphs>183</Paragraphs>
  <Slides>29</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Century Gothic</vt:lpstr>
      <vt:lpstr>Wingdings 2</vt:lpstr>
      <vt:lpstr>Quotable</vt:lpstr>
      <vt:lpstr>Youth Titles You May Have Missed</vt:lpstr>
      <vt:lpstr>Picture Books</vt:lpstr>
      <vt:lpstr>Chicken in the Kitchen by Nnedi Okorafor, illustrated by Mehrdokht Amini</vt:lpstr>
      <vt:lpstr>Dazzle Ships by Chris Barton, illustrated by Victo Ngai</vt:lpstr>
      <vt:lpstr>Full of Fall by April Pulley Sayre</vt:lpstr>
      <vt:lpstr>Hooray for Books! by Brian Won</vt:lpstr>
      <vt:lpstr>Her Right Foot by Dave Eggers, illustrated by Shawn Harris </vt:lpstr>
      <vt:lpstr>La Princesa and the Pea by Susan Middleton Elya, illustrated by Juana Martinez-Neal</vt:lpstr>
      <vt:lpstr>Muddy by Michael Mahin, illustrated by Evan Turk</vt:lpstr>
      <vt:lpstr>Little Elliot, Fall Friends by Mike Curato</vt:lpstr>
      <vt:lpstr>Yo Soy Muslim by Mark Gonzalez, illustrated by Mehrdokht Amini</vt:lpstr>
      <vt:lpstr>I Love You Like a Pig by Mac Barnett, illustrated by Greg Pizzoli</vt:lpstr>
      <vt:lpstr>Middle Grade</vt:lpstr>
      <vt:lpstr>All’s Faire in Middle School by Victoria Jamieson</vt:lpstr>
      <vt:lpstr>Best. Night. Ever. by Various Authors</vt:lpstr>
      <vt:lpstr>Karma Khullar’s Mustache by Kristi Wientge</vt:lpstr>
      <vt:lpstr>The Stars Beneath Our Feet by David Barclay Moore</vt:lpstr>
      <vt:lpstr>Young Adult</vt:lpstr>
      <vt:lpstr>Alexander Hamilton, Revolutionary by Martha Brockenbrough</vt:lpstr>
      <vt:lpstr>The Arsonist by Stephanie Oakes</vt:lpstr>
      <vt:lpstr>They Both Die at the End by Adam Silvera</vt:lpstr>
      <vt:lpstr>Disappeared by Francisco X. Stork</vt:lpstr>
      <vt:lpstr>When I Am Through With You by Stephanie Kuehn</vt:lpstr>
      <vt:lpstr>You Bring the Distant Near by Mitali Perkins</vt:lpstr>
      <vt:lpstr>Moxie by Jennifer Mathieu</vt:lpstr>
      <vt:lpstr>Dress Codes for Small Towns by Courtney Stevens</vt:lpstr>
      <vt:lpstr>Rebel Seoul by Axie Oh</vt:lpstr>
      <vt:lpstr>Spinning by Tillie Walden</vt:lpstr>
      <vt:lpstr>Ally Watkins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Titles You May Have Missed</dc:title>
  <dc:creator>Ally Watkins MLC</dc:creator>
  <cp:lastModifiedBy>Ally Watkins MLC</cp:lastModifiedBy>
  <cp:revision>44</cp:revision>
  <dcterms:created xsi:type="dcterms:W3CDTF">2017-08-01T18:23:17Z</dcterms:created>
  <dcterms:modified xsi:type="dcterms:W3CDTF">2017-09-25T18:44:30Z</dcterms:modified>
</cp:coreProperties>
</file>