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61" r:id="rId2"/>
    <p:sldId id="351" r:id="rId3"/>
    <p:sldId id="347" r:id="rId4"/>
    <p:sldId id="350" r:id="rId5"/>
    <p:sldId id="348" r:id="rId6"/>
    <p:sldId id="354" r:id="rId7"/>
    <p:sldId id="360" r:id="rId8"/>
    <p:sldId id="361" r:id="rId9"/>
    <p:sldId id="352" r:id="rId10"/>
    <p:sldId id="353" r:id="rId11"/>
    <p:sldId id="356" r:id="rId12"/>
    <p:sldId id="362" r:id="rId13"/>
    <p:sldId id="357" r:id="rId14"/>
    <p:sldId id="363" r:id="rId15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558" autoAdjust="0"/>
  </p:normalViewPr>
  <p:slideViewPr>
    <p:cSldViewPr showGuides="1">
      <p:cViewPr varScale="1">
        <p:scale>
          <a:sx n="86" d="100"/>
          <a:sy n="86" d="100"/>
        </p:scale>
        <p:origin x="22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7549" cy="468474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7894" y="0"/>
            <a:ext cx="3067548" cy="468474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r">
              <a:defRPr sz="1200"/>
            </a:lvl1pPr>
          </a:lstStyle>
          <a:p>
            <a:fld id="{8F8C7139-6051-481F-BBA6-9C9F10143A29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3003"/>
            <a:ext cx="3067549" cy="468474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7894" y="8893003"/>
            <a:ext cx="3067548" cy="468474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r">
              <a:defRPr sz="1200"/>
            </a:lvl1pPr>
          </a:lstStyle>
          <a:p>
            <a:fld id="{A37D2A22-C49E-4D94-8031-54E50685C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45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6733" cy="470072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1"/>
            <a:ext cx="3066733" cy="470072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r">
              <a:defRPr sz="1200"/>
            </a:lvl1pPr>
          </a:lstStyle>
          <a:p>
            <a:fld id="{FA19D643-521A-481E-8E16-94E4B95B104A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59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9" tIns="46525" rIns="93049" bIns="465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660"/>
            <a:ext cx="5661660" cy="3687031"/>
          </a:xfrm>
          <a:prstGeom prst="rect">
            <a:avLst/>
          </a:prstGeom>
        </p:spPr>
        <p:txBody>
          <a:bodyPr vert="horz" lIns="93049" tIns="46525" rIns="93049" bIns="465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003"/>
            <a:ext cx="3066733" cy="470072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003"/>
            <a:ext cx="3066733" cy="470072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r">
              <a:defRPr sz="1200"/>
            </a:lvl1pPr>
          </a:lstStyle>
          <a:p>
            <a:fld id="{2ADD782D-1FF5-414D-89C7-58DDF14BE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5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D782D-1FF5-414D-89C7-58DDF14BE5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8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61752C-5EC1-47E4-B0B3-A0AE98DE2CBF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88BA6D-9BA1-41C1-9183-208B0EF25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752C-5EC1-47E4-B0B3-A0AE98DE2CBF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BA6D-9BA1-41C1-9183-208B0EF25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752C-5EC1-47E4-B0B3-A0AE98DE2CBF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BA6D-9BA1-41C1-9183-208B0EF25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46227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80760"/>
            <a:ext cx="1143000" cy="701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752C-5EC1-47E4-B0B3-A0AE98DE2CBF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BA6D-9BA1-41C1-9183-208B0EF252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752C-5EC1-47E4-B0B3-A0AE98DE2CBF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BA6D-9BA1-41C1-9183-208B0EF252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752C-5EC1-47E4-B0B3-A0AE98DE2CBF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BA6D-9BA1-41C1-9183-208B0EF2524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752C-5EC1-47E4-B0B3-A0AE98DE2CBF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BA6D-9BA1-41C1-9183-208B0EF2524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752C-5EC1-47E4-B0B3-A0AE98DE2CBF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BA6D-9BA1-41C1-9183-208B0EF25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861752C-5EC1-47E4-B0B3-A0AE98DE2CBF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BA6D-9BA1-41C1-9183-208B0EF2524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61752C-5EC1-47E4-B0B3-A0AE98DE2CBF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88BA6D-9BA1-41C1-9183-208B0EF2524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861752C-5EC1-47E4-B0B3-A0AE98DE2CBF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C88BA6D-9BA1-41C1-9183-208B0EF25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3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monster.com/" TargetMode="External"/><Relationship Id="rId7" Type="http://schemas.openxmlformats.org/officeDocument/2006/relationships/hyperlink" Target="http://www.jobsearch.about.com/" TargetMode="External"/><Relationship Id="rId2" Type="http://schemas.openxmlformats.org/officeDocument/2006/relationships/hyperlink" Target="http://www.careerbuild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obhuntersbible.com/" TargetMode="External"/><Relationship Id="rId5" Type="http://schemas.openxmlformats.org/officeDocument/2006/relationships/hyperlink" Target="http://www.usajobs.com/" TargetMode="External"/><Relationship Id="rId4" Type="http://schemas.openxmlformats.org/officeDocument/2006/relationships/hyperlink" Target="http://www.indeed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pjobs.com/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://www.rigzon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pwork.com/" TargetMode="External"/><Relationship Id="rId5" Type="http://schemas.openxmlformats.org/officeDocument/2006/relationships/hyperlink" Target="http://www.flexjobs.com/" TargetMode="External"/><Relationship Id="rId4" Type="http://schemas.openxmlformats.org/officeDocument/2006/relationships/hyperlink" Target="http://www.healthjobsusa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s.homedepot.com/" TargetMode="External"/><Relationship Id="rId2" Type="http://schemas.openxmlformats.org/officeDocument/2006/relationships/hyperlink" Target="http://www.careers.lowe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careers.walmart.com" TargetMode="External"/><Relationship Id="rId4" Type="http://schemas.openxmlformats.org/officeDocument/2006/relationships/hyperlink" Target="http://www.dollargeneral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linkedin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hyperlink" Target="http://www.bls.gov/oo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capterra.com/top-15-recruiting-statistics-2014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sj.com/news/articles/SB10001424052970204624204577178941034941330?mod=googlenews_wsj&amp;mg=reno64-wsj&amp;url=http://online.wsj.com/article/SB10001424052970204624204577178941034941330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techoutreach.msucares.com/emc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cflearnfree.org/jobsearch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hyperlink" Target="http://www.digitalliteracy.gov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x.org/" TargetMode="External"/><Relationship Id="rId2" Type="http://schemas.openxmlformats.org/officeDocument/2006/relationships/hyperlink" Target="http://www.courser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udacity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ings.mdes.ms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5039"/>
            <a:ext cx="7772400" cy="2210761"/>
          </a:xfrm>
        </p:spPr>
        <p:txBody>
          <a:bodyPr>
            <a:normAutofit/>
          </a:bodyPr>
          <a:lstStyle/>
          <a:p>
            <a:r>
              <a:rPr lang="en-US" dirty="0" smtClean="0"/>
              <a:t>Digital Resources</a:t>
            </a:r>
            <a:br>
              <a:rPr lang="en-US" dirty="0" smtClean="0"/>
            </a:br>
            <a:r>
              <a:rPr lang="en-US" dirty="0" smtClean="0"/>
              <a:t>for Job </a:t>
            </a:r>
            <a:r>
              <a:rPr lang="en-US" dirty="0" smtClean="0"/>
              <a:t>Seekers</a:t>
            </a:r>
            <a:br>
              <a:rPr lang="en-US" dirty="0" smtClean="0"/>
            </a:br>
            <a:r>
              <a:rPr lang="en-US" sz="2000" dirty="0" smtClean="0"/>
              <a:t>MLC-Extension Tech Academy</a:t>
            </a:r>
            <a:br>
              <a:rPr lang="en-US" sz="2000" dirty="0" smtClean="0"/>
            </a:br>
            <a:r>
              <a:rPr lang="en-US" sz="2000" dirty="0" smtClean="0"/>
              <a:t>May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2016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9940"/>
            <a:ext cx="3044772" cy="186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www.careerbuilder.com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www.monster.com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www.indeed.com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www.usajobs.com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www.jobhuntersbible.com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www.jobsearch.about.com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Job Boards</a:t>
            </a:r>
            <a:endParaRPr lang="en-US" dirty="0"/>
          </a:p>
        </p:txBody>
      </p:sp>
      <p:pic>
        <p:nvPicPr>
          <p:cNvPr id="2052" name="Picture 4" descr="http://9euq711fk3n2n99up150iwbpc3.wpengine.netdna-cdn.com/wp-content/uploads/2014/09/Help-Want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2609850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3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www.rigzone.com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www.mepjobs.com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www.healthjobsusa.com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www.flexjobs.com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www.upwork.com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Specialty Job Boards</a:t>
            </a:r>
            <a:endParaRPr lang="en-US" dirty="0"/>
          </a:p>
        </p:txBody>
      </p:sp>
      <p:pic>
        <p:nvPicPr>
          <p:cNvPr id="4" name="Picture 4" descr="http://9euq711fk3n2n99up150iwbpc3.wpengine.netdna-cdn.com/wp-content/uploads/2014/09/Help-Wante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13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www.careers.lowes.com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www.careers.homedepot.com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www.dollargeneral.com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careers.walmart.com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Regional employers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Specific Job Boards</a:t>
            </a:r>
            <a:endParaRPr lang="en-US" dirty="0"/>
          </a:p>
        </p:txBody>
      </p:sp>
      <p:pic>
        <p:nvPicPr>
          <p:cNvPr id="4" name="Picture 4" descr="http://9euq711fk3n2n99up150iwbpc3.wpengine.netdna-cdn.com/wp-content/uploads/2014/09/Help-Want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0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Business oriented social networking site</a:t>
            </a:r>
          </a:p>
          <a:p>
            <a:r>
              <a:rPr lang="en-US" dirty="0" smtClean="0"/>
              <a:t>260+ million members (including companies)</a:t>
            </a:r>
          </a:p>
          <a:p>
            <a:r>
              <a:rPr lang="en-US" dirty="0" smtClean="0">
                <a:hlinkClick r:id="rId2"/>
              </a:rPr>
              <a:t>www.linkedin.com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Networks</a:t>
            </a:r>
            <a:endParaRPr lang="en-US" dirty="0"/>
          </a:p>
        </p:txBody>
      </p:sp>
      <p:pic>
        <p:nvPicPr>
          <p:cNvPr id="4098" name="Picture 2" descr="http://www.myrlandmarketing.com/wp-content/uploads/2012/10/LinkedIn-Logo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86200"/>
            <a:ext cx="3505200" cy="233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7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Occupational Outlook Handbook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Job growth</a:t>
            </a:r>
          </a:p>
          <a:p>
            <a:r>
              <a:rPr lang="en-US" dirty="0" smtClean="0"/>
              <a:t>Educational requirements</a:t>
            </a:r>
          </a:p>
          <a:p>
            <a:r>
              <a:rPr lang="en-US" dirty="0" smtClean="0"/>
              <a:t>Salary ranges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www.bls.gov/ooh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30854"/>
            <a:ext cx="7086600" cy="142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800" dirty="0" smtClean="0"/>
          </a:p>
          <a:p>
            <a:r>
              <a:rPr lang="en-US" sz="3800" dirty="0" smtClean="0"/>
              <a:t>94%</a:t>
            </a:r>
            <a:r>
              <a:rPr lang="en-US" dirty="0" smtClean="0"/>
              <a:t> </a:t>
            </a:r>
            <a:r>
              <a:rPr lang="en-US" sz="1600" dirty="0" smtClean="0"/>
              <a:t>of recruiters use or plan to use social media for recruiting</a:t>
            </a:r>
          </a:p>
          <a:p>
            <a:r>
              <a:rPr lang="en-US" sz="3800" dirty="0" smtClean="0"/>
              <a:t>30%</a:t>
            </a:r>
            <a:r>
              <a:rPr lang="en-US" sz="1600" dirty="0" smtClean="0"/>
              <a:t> Google searches or 300 million per month are employment related</a:t>
            </a:r>
          </a:p>
          <a:p>
            <a:r>
              <a:rPr lang="en-US" sz="3800" dirty="0" smtClean="0"/>
              <a:t>49%</a:t>
            </a:r>
            <a:r>
              <a:rPr lang="en-US" sz="1600" dirty="0" smtClean="0"/>
              <a:t> improvement in candidate quality recruiting through social media</a:t>
            </a:r>
          </a:p>
          <a:p>
            <a:endParaRPr lang="en-US" sz="1600" dirty="0"/>
          </a:p>
          <a:p>
            <a:endParaRPr lang="en-US" sz="3800" dirty="0" smtClean="0"/>
          </a:p>
          <a:p>
            <a:r>
              <a:rPr lang="en-US" sz="3800" dirty="0" smtClean="0"/>
              <a:t>90%+</a:t>
            </a:r>
            <a:r>
              <a:rPr lang="en-US" sz="1600" dirty="0" smtClean="0"/>
              <a:t> of large companies use applicant tracking system (ATS)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Reality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74638"/>
            <a:ext cx="2743200" cy="18056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81800" y="3962400"/>
            <a:ext cx="2061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err="1" smtClean="0">
                <a:hlinkClick r:id="rId3"/>
              </a:rPr>
              <a:t>Capterra</a:t>
            </a:r>
            <a:r>
              <a:rPr lang="en-US" sz="1400" dirty="0" smtClean="0">
                <a:hlinkClick r:id="rId3"/>
              </a:rPr>
              <a:t> Blog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5635824"/>
            <a:ext cx="2467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smtClean="0">
                <a:hlinkClick r:id="rId4"/>
              </a:rPr>
              <a:t>Wall Street Journal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8856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Improving your skills</a:t>
            </a:r>
          </a:p>
          <a:p>
            <a:pPr lvl="1"/>
            <a:r>
              <a:rPr lang="en-US" dirty="0" smtClean="0"/>
              <a:t>Resume writing</a:t>
            </a:r>
          </a:p>
          <a:p>
            <a:pPr lvl="1"/>
            <a:r>
              <a:rPr lang="en-US" dirty="0" smtClean="0"/>
              <a:t>Interviewing</a:t>
            </a:r>
          </a:p>
          <a:p>
            <a:endParaRPr lang="en-US" dirty="0" smtClean="0"/>
          </a:p>
          <a:p>
            <a:r>
              <a:rPr lang="en-US" dirty="0" smtClean="0"/>
              <a:t>Job searching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out there?</a:t>
            </a: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846" y="2743200"/>
            <a:ext cx="4550954" cy="231404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393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EMCC digital literacy career enhancement</a:t>
            </a:r>
          </a:p>
          <a:p>
            <a:r>
              <a:rPr lang="en-US" dirty="0" smtClean="0">
                <a:hlinkClick r:id="rId2"/>
              </a:rPr>
              <a:t>techoutreach.msucares.com/</a:t>
            </a:r>
            <a:r>
              <a:rPr lang="en-US" dirty="0" err="1" smtClean="0">
                <a:hlinkClick r:id="rId2"/>
              </a:rPr>
              <a:t>emcc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your skills …</a:t>
            </a:r>
            <a:endParaRPr lang="en-US" dirty="0"/>
          </a:p>
        </p:txBody>
      </p:sp>
      <p:pic>
        <p:nvPicPr>
          <p:cNvPr id="4" name="Picture 3" descr="Screen Shot 2015-03-11 at 9.54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44425"/>
            <a:ext cx="8686800" cy="16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Goodwill Community Foundation</a:t>
            </a:r>
          </a:p>
          <a:p>
            <a:r>
              <a:rPr lang="en-US" dirty="0" smtClean="0">
                <a:hlinkClick r:id="rId2"/>
              </a:rPr>
              <a:t>www.gcflearnfree.org/jobsearch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your skills …</a:t>
            </a:r>
            <a:endParaRPr lang="en-US" dirty="0"/>
          </a:p>
        </p:txBody>
      </p:sp>
      <p:pic>
        <p:nvPicPr>
          <p:cNvPr id="6" name="Picture 5" descr="Screen Shot 2015-03-11 at 9.55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19813"/>
            <a:ext cx="7924800" cy="292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Browse resources, find educator tools, learn the basics, learn job skills</a:t>
            </a:r>
          </a:p>
          <a:p>
            <a:r>
              <a:rPr lang="en-US" dirty="0" smtClean="0">
                <a:hlinkClick r:id="rId2"/>
              </a:rPr>
              <a:t>www.digitalliteracy.gov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your skills … 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311" y="3656166"/>
            <a:ext cx="3567377" cy="251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Take advantage of Massive Open Online Courses (MOOC)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www.coursera.org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www.edX.org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www.udacity.com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your skills …</a:t>
            </a:r>
            <a:endParaRPr lang="en-US" dirty="0"/>
          </a:p>
        </p:txBody>
      </p:sp>
      <p:pic>
        <p:nvPicPr>
          <p:cNvPr id="1026" name="Picture 2" descr="http://catholiceducationonline.org/wp-content/uploads/2013/08/mooc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4278086" cy="203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24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 Dept. of Employment Security</a:t>
            </a:r>
          </a:p>
          <a:p>
            <a:r>
              <a:rPr lang="en-US" dirty="0" smtClean="0"/>
              <a:t>Major Job Boards</a:t>
            </a:r>
          </a:p>
          <a:p>
            <a:r>
              <a:rPr lang="en-US" dirty="0" smtClean="0"/>
              <a:t>Specialty Job Boards</a:t>
            </a:r>
          </a:p>
          <a:p>
            <a:r>
              <a:rPr lang="en-US" dirty="0" smtClean="0"/>
              <a:t>Company Specific Job Boards</a:t>
            </a:r>
          </a:p>
          <a:p>
            <a:r>
              <a:rPr lang="en-US" dirty="0" smtClean="0"/>
              <a:t>Social Networks</a:t>
            </a:r>
          </a:p>
          <a:p>
            <a:endParaRPr lang="en-US" dirty="0"/>
          </a:p>
          <a:p>
            <a:r>
              <a:rPr lang="en-US" dirty="0" smtClean="0"/>
              <a:t>Create accurate profile!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jobs</a:t>
            </a:r>
            <a:endParaRPr lang="en-US" dirty="0"/>
          </a:p>
        </p:txBody>
      </p:sp>
      <p:pic>
        <p:nvPicPr>
          <p:cNvPr id="4" name="Picture 2" descr="http://www.associationcareernetwork.com/CC_images/OnlineJobSe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857" y="3505200"/>
            <a:ext cx="3352800" cy="228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20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Mississippi Department of Employment Security (MDES)</a:t>
            </a:r>
          </a:p>
          <a:p>
            <a:r>
              <a:rPr lang="en-US" dirty="0" smtClean="0"/>
              <a:t>Web portal &amp; mobile app (MS Works)</a:t>
            </a:r>
          </a:p>
          <a:p>
            <a:r>
              <a:rPr lang="en-US" dirty="0" smtClean="0">
                <a:hlinkClick r:id="rId2"/>
              </a:rPr>
              <a:t>wings.mdes.ms.gov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Mississippi WINGS</a:t>
            </a:r>
            <a:endParaRPr lang="en-US" dirty="0"/>
          </a:p>
        </p:txBody>
      </p:sp>
      <p:pic>
        <p:nvPicPr>
          <p:cNvPr id="4" name="Picture 3" descr="Screen Shot 2015-03-11 at 10.18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01974"/>
            <a:ext cx="2133600" cy="215515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47" y="3601974"/>
            <a:ext cx="4143953" cy="20767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151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227</Words>
  <Application>Microsoft Office PowerPoint</Application>
  <PresentationFormat>On-screen Show (4:3)</PresentationFormat>
  <Paragraphs>86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Lucida Sans Unicode</vt:lpstr>
      <vt:lpstr>Verdana</vt:lpstr>
      <vt:lpstr>Wingdings 2</vt:lpstr>
      <vt:lpstr>Wingdings 3</vt:lpstr>
      <vt:lpstr>Concourse</vt:lpstr>
      <vt:lpstr>Digital Resources for Job Seekers MLC-Extension Tech Academy May 4th, 2016</vt:lpstr>
      <vt:lpstr>New Reality</vt:lpstr>
      <vt:lpstr>What’s out there?</vt:lpstr>
      <vt:lpstr>Improving your skills …</vt:lpstr>
      <vt:lpstr>Improving your skills …</vt:lpstr>
      <vt:lpstr>Improving your skills … </vt:lpstr>
      <vt:lpstr>Improving your skills …</vt:lpstr>
      <vt:lpstr>Searching for jobs</vt:lpstr>
      <vt:lpstr>Mississippi WINGS</vt:lpstr>
      <vt:lpstr>Major Job Boards</vt:lpstr>
      <vt:lpstr>Specialty Job Boards</vt:lpstr>
      <vt:lpstr>Company Specific Job Boards</vt:lpstr>
      <vt:lpstr>Social Networks</vt:lpstr>
      <vt:lpstr>Other Resources</vt:lpstr>
    </vt:vector>
  </TitlesOfParts>
  <Company>MSU Extension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Cloud?</dc:title>
  <dc:creator>Extension Service</dc:creator>
  <cp:lastModifiedBy>Jennifer Nabzdyk</cp:lastModifiedBy>
  <cp:revision>152</cp:revision>
  <cp:lastPrinted>2016-04-21T20:40:18Z</cp:lastPrinted>
  <dcterms:created xsi:type="dcterms:W3CDTF">2013-06-03T16:16:37Z</dcterms:created>
  <dcterms:modified xsi:type="dcterms:W3CDTF">2016-04-21T20:40:43Z</dcterms:modified>
</cp:coreProperties>
</file>