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handoutMasterIdLst>
    <p:handoutMasterId r:id="rId90"/>
  </p:handoutMasterIdLst>
  <p:sldIdLst>
    <p:sldId id="261" r:id="rId2"/>
    <p:sldId id="347" r:id="rId3"/>
    <p:sldId id="350" r:id="rId4"/>
    <p:sldId id="269" r:id="rId5"/>
    <p:sldId id="346" r:id="rId6"/>
    <p:sldId id="345" r:id="rId7"/>
    <p:sldId id="351" r:id="rId8"/>
    <p:sldId id="352" r:id="rId9"/>
    <p:sldId id="357" r:id="rId10"/>
    <p:sldId id="348" r:id="rId11"/>
    <p:sldId id="257" r:id="rId12"/>
    <p:sldId id="258" r:id="rId13"/>
    <p:sldId id="259" r:id="rId14"/>
    <p:sldId id="321" r:id="rId15"/>
    <p:sldId id="260" r:id="rId16"/>
    <p:sldId id="264" r:id="rId17"/>
    <p:sldId id="322" r:id="rId18"/>
    <p:sldId id="318" r:id="rId19"/>
    <p:sldId id="319" r:id="rId20"/>
    <p:sldId id="267" r:id="rId21"/>
    <p:sldId id="268" r:id="rId22"/>
    <p:sldId id="311" r:id="rId23"/>
    <p:sldId id="273" r:id="rId24"/>
    <p:sldId id="368" r:id="rId25"/>
    <p:sldId id="367" r:id="rId26"/>
    <p:sldId id="370" r:id="rId27"/>
    <p:sldId id="369" r:id="rId28"/>
    <p:sldId id="372" r:id="rId29"/>
    <p:sldId id="373" r:id="rId30"/>
    <p:sldId id="371" r:id="rId31"/>
    <p:sldId id="374" r:id="rId32"/>
    <p:sldId id="262" r:id="rId33"/>
    <p:sldId id="337" r:id="rId34"/>
    <p:sldId id="286" r:id="rId35"/>
    <p:sldId id="270" r:id="rId36"/>
    <p:sldId id="324" r:id="rId37"/>
    <p:sldId id="341" r:id="rId38"/>
    <p:sldId id="353" r:id="rId39"/>
    <p:sldId id="271" r:id="rId40"/>
    <p:sldId id="338" r:id="rId41"/>
    <p:sldId id="342" r:id="rId42"/>
    <p:sldId id="343" r:id="rId43"/>
    <p:sldId id="266" r:id="rId44"/>
    <p:sldId id="339" r:id="rId45"/>
    <p:sldId id="279" r:id="rId46"/>
    <p:sldId id="327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7" r:id="rId55"/>
    <p:sldId id="344" r:id="rId56"/>
    <p:sldId id="308" r:id="rId57"/>
    <p:sldId id="314" r:id="rId58"/>
    <p:sldId id="317" r:id="rId59"/>
    <p:sldId id="312" r:id="rId60"/>
    <p:sldId id="310" r:id="rId61"/>
    <p:sldId id="302" r:id="rId62"/>
    <p:sldId id="263" r:id="rId63"/>
    <p:sldId id="326" r:id="rId64"/>
    <p:sldId id="275" r:id="rId65"/>
    <p:sldId id="283" r:id="rId66"/>
    <p:sldId id="276" r:id="rId67"/>
    <p:sldId id="281" r:id="rId68"/>
    <p:sldId id="280" r:id="rId69"/>
    <p:sldId id="354" r:id="rId70"/>
    <p:sldId id="285" r:id="rId71"/>
    <p:sldId id="356" r:id="rId72"/>
    <p:sldId id="282" r:id="rId73"/>
    <p:sldId id="355" r:id="rId74"/>
    <p:sldId id="303" r:id="rId75"/>
    <p:sldId id="304" r:id="rId76"/>
    <p:sldId id="306" r:id="rId77"/>
    <p:sldId id="27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32" r:id="rId86"/>
    <p:sldId id="336" r:id="rId87"/>
    <p:sldId id="333" r:id="rId8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howGuides="1">
      <p:cViewPr varScale="1">
        <p:scale>
          <a:sx n="81" d="100"/>
          <a:sy n="81" d="100"/>
        </p:scale>
        <p:origin x="10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1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9382716049382831E-2"/>
                  <c:y val="5.61206656176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DSL</c:v>
                </c:pt>
                <c:pt idx="1">
                  <c:v>4G</c:v>
                </c:pt>
                <c:pt idx="2">
                  <c:v>Cable</c:v>
                </c:pt>
                <c:pt idx="3">
                  <c:v>Fiber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50</c:v>
                </c:pt>
                <c:pt idx="3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608976"/>
        <c:axId val="164609760"/>
      </c:barChart>
      <c:catAx>
        <c:axId val="16460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09760"/>
        <c:crosses val="autoZero"/>
        <c:auto val="1"/>
        <c:lblAlgn val="ctr"/>
        <c:lblOffset val="100"/>
        <c:noMultiLvlLbl val="0"/>
      </c:catAx>
      <c:valAx>
        <c:axId val="164609760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089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C7139-6051-481F-BBA6-9C9F10143A2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2A22-C49E-4D94-8031-54E50685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4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9D643-521A-481E-8E16-94E4B95B104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7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7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782D-1FF5-414D-89C7-58DDF14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 based on a 10-Megapixel camera producing images 5MB in size</a:t>
            </a:r>
          </a:p>
          <a:p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Songs based on average length of 4 minutes, 4MB size</a:t>
            </a:r>
          </a:p>
          <a:p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 video based on 720p or 1080i video</a:t>
            </a:r>
          </a:p>
          <a:p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Blu-ray HD Movie was calculated at 16.2GB per hour recording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782D-1FF5-414D-89C7-58DDF14BE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0"/>
            <a:ext cx="1163107" cy="71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61752C-5EC1-47E4-B0B3-A0AE98DE2CB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88BA6D-9BA1-41C1-9183-208B0EF2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hyperlink" Target="http://www.youtube.com/watch?v=kcOUWjkGBU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verno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ailchimp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kydr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tmp"/><Relationship Id="rId4" Type="http://schemas.openxmlformats.org/officeDocument/2006/relationships/image" Target="../media/image80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tm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://www.prez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tm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tmp"/><Relationship Id="rId4" Type="http://schemas.openxmlformats.org/officeDocument/2006/relationships/image" Target="../media/image92.tm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ytimes.com/2015/05/13/opinion/thomas-friedman-moores-law-turns-50.html?hp&amp;action=click&amp;pgtype=Homepage&amp;module=c-column-top-span-region&amp;region=c-column-top-span-region&amp;WT.nav=c-column-top-span-region&amp;_r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265193"/>
          </a:xfrm>
        </p:spPr>
        <p:txBody>
          <a:bodyPr>
            <a:normAutofit/>
          </a:bodyPr>
          <a:lstStyle/>
          <a:p>
            <a:r>
              <a:rPr lang="en-US" dirty="0" smtClean="0"/>
              <a:t>MLC-Extension Tech Academy</a:t>
            </a:r>
          </a:p>
          <a:p>
            <a:r>
              <a:rPr lang="en-US" smtClean="0"/>
              <a:t>March 2, 2016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1"/>
            <a:ext cx="324182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93257"/>
              </p:ext>
            </p:extLst>
          </p:nvPr>
        </p:nvGraphicFramePr>
        <p:xfrm>
          <a:off x="471055" y="12192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Speeds</a:t>
            </a:r>
            <a:endParaRPr lang="en-US" dirty="0"/>
          </a:p>
        </p:txBody>
      </p:sp>
      <p:pic>
        <p:nvPicPr>
          <p:cNvPr id="1026" name="Picture 2" descr="http://www.itiltraining-uk.co.uk/wp-content/uploads/2011/10/High-speed-broadb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32" y="117331"/>
            <a:ext cx="227326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= cloud</a:t>
            </a:r>
          </a:p>
          <a:p>
            <a:r>
              <a:rPr lang="en-US" dirty="0" smtClean="0"/>
              <a:t>Web-based service</a:t>
            </a:r>
          </a:p>
          <a:p>
            <a:r>
              <a:rPr lang="en-US" dirty="0" smtClean="0"/>
              <a:t>Increases productivity</a:t>
            </a:r>
          </a:p>
          <a:p>
            <a:r>
              <a:rPr lang="en-US" dirty="0" smtClean="0"/>
              <a:t>Available anywhere*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Productivity &amp; Collaboration</a:t>
            </a:r>
          </a:p>
          <a:p>
            <a:r>
              <a:rPr lang="en-US" dirty="0" smtClean="0"/>
              <a:t>Storage/Backup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Cloud?</a:t>
            </a:r>
            <a:endParaRPr lang="en-US" dirty="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686985" y="1600200"/>
            <a:ext cx="3124200" cy="20936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past 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1600200"/>
            <a:ext cx="6629400" cy="3886200"/>
            <a:chOff x="1371600" y="2057400"/>
            <a:chExt cx="6629400" cy="3886200"/>
          </a:xfrm>
        </p:grpSpPr>
        <p:pic>
          <p:nvPicPr>
            <p:cNvPr id="7" name="Picture 3" descr="C:\Users\robertog\AppData\Local\Microsoft\Windows\Temporary Internet Files\Content.IE5\1VCTBOL2\MC90038979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522318"/>
              <a:ext cx="1332587" cy="142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robertog\AppData\Local\Microsoft\Windows\Temporary Internet Files\Content.IE5\LUBRTNVZ\MC90043480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057400"/>
              <a:ext cx="1523772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robertog\AppData\Local\Microsoft\Windows\Temporary Internet Files\Content.IE5\V7INT16C\MC90038983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568" y="4532758"/>
              <a:ext cx="1760432" cy="1410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 rot="19459420">
              <a:off x="2678356" y="3514942"/>
              <a:ext cx="1019550" cy="628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924642" y="4953000"/>
              <a:ext cx="1046588" cy="628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2508904">
              <a:off x="5417428" y="3526519"/>
              <a:ext cx="989723" cy="628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Today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02447" y="62680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Example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" y="1054093"/>
            <a:ext cx="8227353" cy="4813307"/>
            <a:chOff x="609600" y="1054093"/>
            <a:chExt cx="8227353" cy="4813307"/>
          </a:xfrm>
        </p:grpSpPr>
        <p:grpSp>
          <p:nvGrpSpPr>
            <p:cNvPr id="18" name="Group 17"/>
            <p:cNvGrpSpPr/>
            <p:nvPr/>
          </p:nvGrpSpPr>
          <p:grpSpPr>
            <a:xfrm>
              <a:off x="609600" y="1371600"/>
              <a:ext cx="8227353" cy="4495800"/>
              <a:chOff x="533400" y="1817481"/>
              <a:chExt cx="8227353" cy="44958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33400" y="4261141"/>
                <a:ext cx="2285275" cy="2052140"/>
                <a:chOff x="993894" y="5635632"/>
                <a:chExt cx="2285275" cy="2052140"/>
              </a:xfrm>
            </p:grpSpPr>
            <p:pic>
              <p:nvPicPr>
                <p:cNvPr id="5" name="Picture 3" descr="C:\Users\robertog\AppData\Local\Microsoft\Windows\Temporary Internet Files\Content.IE5\1VCTBOL2\MC900389796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3894" y="6769692"/>
                  <a:ext cx="860786" cy="918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4" descr="C:\Users\robertog\AppData\Local\Microsoft\Windows\Temporary Internet Files\Content.IE5\LUBRTNVZ\MC900434800[1]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5635632"/>
                  <a:ext cx="1143000" cy="1143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5" descr="C:\Users\robertog\AppData\Local\Microsoft\Windows\Temporary Internet Files\Content.IE5\V7INT16C\MC900389830[1].wm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6769693"/>
                  <a:ext cx="1145569" cy="918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3124200" y="2819400"/>
                <a:ext cx="3352800" cy="2286000"/>
                <a:chOff x="5638800" y="4343400"/>
                <a:chExt cx="2956402" cy="1981200"/>
              </a:xfrm>
            </p:grpSpPr>
            <p:sp>
              <p:nvSpPr>
                <p:cNvPr id="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5638800" y="4343400"/>
                  <a:ext cx="2956402" cy="1981200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6253163" y="4953000"/>
                  <a:ext cx="452437" cy="68580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6862763" y="4953000"/>
                  <a:ext cx="452437" cy="68580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7467600" y="4953000"/>
                  <a:ext cx="452437" cy="68580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1217" y="1817481"/>
                <a:ext cx="1179536" cy="1546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00" y="4332081"/>
                <a:ext cx="990600" cy="1339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ight Arrow 14"/>
              <p:cNvSpPr/>
              <p:nvPr/>
            </p:nvSpPr>
            <p:spPr>
              <a:xfrm rot="20148047">
                <a:off x="2217587" y="4589180"/>
                <a:ext cx="1019550" cy="62834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9347040">
                <a:off x="6440240" y="2619853"/>
                <a:ext cx="1019550" cy="62834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1896428">
                <a:off x="6397404" y="4561653"/>
                <a:ext cx="1019550" cy="62834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173769" y="1054093"/>
              <a:ext cx="2331431" cy="2070107"/>
              <a:chOff x="1173769" y="1054093"/>
              <a:chExt cx="2331431" cy="2070107"/>
            </a:xfrm>
          </p:grpSpPr>
          <p:pic>
            <p:nvPicPr>
              <p:cNvPr id="22" name="Picture 3" descr="C:\Users\robertog\AppData\Local\Microsoft\Windows\Temporary Internet Files\Content.IE5\1VCTBOL2\MC900389796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7282" y="2206121"/>
                <a:ext cx="860786" cy="918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robertog\AppData\Local\Microsoft\Windows\Temporary Internet Files\Content.IE5\LUBRTNVZ\MC900434800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769" y="1054093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C:\Users\robertog\AppData\Local\Microsoft\Windows\Temporary Internet Files\Content.IE5\V7INT16C\MC900389830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631" y="1288042"/>
                <a:ext cx="1145569" cy="918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ight Arrow 24"/>
              <p:cNvSpPr/>
              <p:nvPr/>
            </p:nvSpPr>
            <p:spPr>
              <a:xfrm rot="2015577">
                <a:off x="2299081" y="2383529"/>
                <a:ext cx="1019550" cy="62834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4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Cloud Fundamentals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90800" y="3657600"/>
            <a:ext cx="3886200" cy="2743200"/>
            <a:chOff x="1422768" y="1219200"/>
            <a:chExt cx="6349632" cy="4495800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1422768" y="1219200"/>
              <a:ext cx="6349632" cy="4495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2" descr="https://lh3.ggpht.com/si0cgkp2rkVX5JhhBYrtZ4cy2I1hZcrx8aiz-v8MjvPykfhT7-YAM2B8MNi0OCF9AQ=w3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036" y="2241036"/>
              <a:ext cx="730764" cy="730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s://lh4.ggpht.com/u1a88ipkl_nxpD5Q-6DQRP1rMAyMEojq58F9JHJ4127JjPkKdfGD-qkG6gACFb73MfA=w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8100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headsetchatter.com/blog/wp-content/uploads/2010/12/dropbox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124200"/>
              <a:ext cx="766007" cy="76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upload.wikimedia.org/wikipedia/commons/1/1c/Prezi_logo_transparent_201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7" t="10905" r="20505" b="30041"/>
            <a:stretch/>
          </p:blipFill>
          <p:spPr bwMode="auto">
            <a:xfrm>
              <a:off x="3048000" y="3351052"/>
              <a:ext cx="762000" cy="76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seobook.com/images/pm-crm-post-skydrive-logo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7747"/>
            <a:stretch/>
          </p:blipFill>
          <p:spPr bwMode="auto">
            <a:xfrm>
              <a:off x="2882029" y="2305804"/>
              <a:ext cx="927971" cy="58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457199" y="1295400"/>
            <a:ext cx="817749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Access anywhere*</a:t>
            </a:r>
          </a:p>
          <a:p>
            <a:r>
              <a:rPr lang="en-US" dirty="0" smtClean="0"/>
              <a:t>Link devices to account</a:t>
            </a:r>
          </a:p>
          <a:p>
            <a:r>
              <a:rPr lang="en-US" dirty="0" smtClean="0"/>
              <a:t>Sync files</a:t>
            </a:r>
          </a:p>
          <a:p>
            <a:r>
              <a:rPr lang="en-US" dirty="0" smtClean="0"/>
              <a:t>Upload/download files; create online</a:t>
            </a:r>
          </a:p>
          <a:p>
            <a:r>
              <a:rPr lang="en-US" dirty="0" smtClean="0"/>
              <a:t>Sharing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Storage/Backup</a:t>
            </a:r>
          </a:p>
          <a:p>
            <a:pPr lvl="1"/>
            <a:r>
              <a:rPr lang="en-US" dirty="0" smtClean="0"/>
              <a:t>Mozy</a:t>
            </a:r>
          </a:p>
          <a:p>
            <a:pPr lvl="1"/>
            <a:r>
              <a:rPr lang="en-US" dirty="0" smtClean="0"/>
              <a:t>Dropbox</a:t>
            </a:r>
          </a:p>
          <a:p>
            <a:pPr lvl="1"/>
            <a:r>
              <a:rPr lang="en-US" dirty="0" smtClean="0"/>
              <a:t>Carbonite</a:t>
            </a:r>
          </a:p>
          <a:p>
            <a:r>
              <a:rPr lang="en-US" dirty="0" smtClean="0"/>
              <a:t>Storage Collaboration</a:t>
            </a:r>
          </a:p>
          <a:p>
            <a:pPr lvl="1"/>
            <a:r>
              <a:rPr lang="en-US" dirty="0" smtClean="0"/>
              <a:t>Evernote</a:t>
            </a:r>
          </a:p>
          <a:p>
            <a:pPr lvl="1"/>
            <a:r>
              <a:rPr lang="en-US" dirty="0" smtClean="0"/>
              <a:t>Google Drive</a:t>
            </a:r>
          </a:p>
          <a:p>
            <a:pPr lvl="1"/>
            <a:r>
              <a:rPr lang="en-US" dirty="0" smtClean="0"/>
              <a:t>OneDrive / Office 365</a:t>
            </a:r>
          </a:p>
          <a:p>
            <a:pPr lvl="1"/>
            <a:r>
              <a:rPr lang="en-US" dirty="0" smtClean="0"/>
              <a:t>Prezi</a:t>
            </a:r>
          </a:p>
          <a:p>
            <a:r>
              <a:rPr lang="en-US" dirty="0" smtClean="0"/>
              <a:t>Blogging, Email marketing, other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 - Examples</a:t>
            </a:r>
            <a:endParaRPr lang="en-US" dirty="0"/>
          </a:p>
        </p:txBody>
      </p:sp>
      <p:pic>
        <p:nvPicPr>
          <p:cNvPr id="4" name="Picture 4" descr="https://encrypted-tbn0.gstatic.com/images?q=tbn:ANd9GcTrMcI6EeHg2p5Yzwf-XfzMtFSXN9JO1SRgbDqwtcLXxUhDZ3EX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30" y="2209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Storage &amp; collaboration application</a:t>
            </a:r>
          </a:p>
          <a:p>
            <a:r>
              <a:rPr lang="en-US" dirty="0" smtClean="0"/>
              <a:t>Creates and manages notes</a:t>
            </a:r>
          </a:p>
          <a:p>
            <a:r>
              <a:rPr lang="en-US" dirty="0" smtClean="0"/>
              <a:t>Requires a valid email address</a:t>
            </a:r>
          </a:p>
          <a:p>
            <a:r>
              <a:rPr lang="en-US" dirty="0" smtClean="0"/>
              <a:t>Open account at </a:t>
            </a:r>
            <a:r>
              <a:rPr lang="en-US" dirty="0" smtClean="0">
                <a:hlinkClick r:id="rId2"/>
              </a:rPr>
              <a:t>www.evernote.com</a:t>
            </a:r>
            <a:endParaRPr lang="en-US" dirty="0" smtClean="0"/>
          </a:p>
          <a:p>
            <a:r>
              <a:rPr lang="en-US" dirty="0" smtClean="0"/>
              <a:t>Basic, premium, and business accounts</a:t>
            </a:r>
          </a:p>
          <a:p>
            <a:r>
              <a:rPr lang="en-US" dirty="0" smtClean="0"/>
              <a:t>Multiple versions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Evernote</a:t>
            </a:r>
            <a:endParaRPr lang="en-US" dirty="0"/>
          </a:p>
        </p:txBody>
      </p:sp>
      <p:pic>
        <p:nvPicPr>
          <p:cNvPr id="4098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599"/>
            <a:ext cx="4114800" cy="31872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14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Note types</a:t>
            </a:r>
          </a:p>
          <a:p>
            <a:r>
              <a:rPr lang="en-US" dirty="0" smtClean="0"/>
              <a:t>Managing notes</a:t>
            </a:r>
          </a:p>
          <a:p>
            <a:r>
              <a:rPr lang="en-US" dirty="0" smtClean="0"/>
              <a:t>Sharing notes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Download &amp; install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Evernote</a:t>
            </a:r>
            <a:r>
              <a:rPr lang="en-US" dirty="0" smtClean="0"/>
              <a:t> Content</a:t>
            </a:r>
            <a:endParaRPr lang="en-US" dirty="0"/>
          </a:p>
        </p:txBody>
      </p:sp>
      <p:pic>
        <p:nvPicPr>
          <p:cNvPr id="4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obertog\AppData\Local\Microsoft\Windows\Temporary Internet Files\Content.IE5\LUBRTNVZ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90686" cy="25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4169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Software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1090"/>
            <a:ext cx="8839200" cy="4462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fundamentals</a:t>
            </a:r>
          </a:p>
          <a:p>
            <a:r>
              <a:rPr lang="en-US" dirty="0" err="1" smtClean="0"/>
              <a:t>Mailchimp</a:t>
            </a:r>
            <a:endParaRPr lang="en-US" dirty="0" smtClean="0"/>
          </a:p>
          <a:p>
            <a:r>
              <a:rPr lang="en-US" dirty="0" smtClean="0"/>
              <a:t>Dropbox</a:t>
            </a:r>
          </a:p>
          <a:p>
            <a:r>
              <a:rPr lang="en-US" dirty="0" smtClean="0"/>
              <a:t>OneDrive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workshop</a:t>
            </a:r>
            <a:endParaRPr lang="en-US" dirty="0"/>
          </a:p>
        </p:txBody>
      </p:sp>
      <p:pic>
        <p:nvPicPr>
          <p:cNvPr id="2050" name="Picture 2" descr="http://www.worldzoo.com/images/html/cv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67883"/>
            <a:ext cx="42100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Defined by version used (PC; Web; Mobile)</a:t>
            </a:r>
          </a:p>
          <a:p>
            <a:r>
              <a:rPr lang="en-US" dirty="0" smtClean="0"/>
              <a:t>Traditional note (PC, Mobile)</a:t>
            </a:r>
          </a:p>
          <a:p>
            <a:r>
              <a:rPr lang="en-US" dirty="0" smtClean="0"/>
              <a:t>Ink note (PC)</a:t>
            </a:r>
          </a:p>
          <a:p>
            <a:r>
              <a:rPr lang="en-US" dirty="0" smtClean="0"/>
              <a:t>Audio note (PC, Mobile)</a:t>
            </a:r>
          </a:p>
          <a:p>
            <a:r>
              <a:rPr lang="en-US" dirty="0" smtClean="0"/>
              <a:t>Picture note (Mobile)</a:t>
            </a:r>
          </a:p>
          <a:p>
            <a:r>
              <a:rPr lang="en-US" dirty="0" smtClean="0"/>
              <a:t>Attachment note (Mobile)</a:t>
            </a:r>
          </a:p>
          <a:p>
            <a:r>
              <a:rPr lang="en-US" dirty="0" smtClean="0"/>
              <a:t>Webcam note (PC)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types</a:t>
            </a:r>
            <a:endParaRPr lang="en-US" dirty="0"/>
          </a:p>
        </p:txBody>
      </p:sp>
      <p:pic>
        <p:nvPicPr>
          <p:cNvPr id="6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</a:p>
          <a:p>
            <a:r>
              <a:rPr lang="en-US" dirty="0" smtClean="0"/>
              <a:t>Tags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Links to other notes</a:t>
            </a:r>
          </a:p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Notes or Notebooks</a:t>
            </a:r>
          </a:p>
          <a:p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Web Clipper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notes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8" r="86126" b="11077"/>
          <a:stretch/>
        </p:blipFill>
        <p:spPr>
          <a:xfrm>
            <a:off x="5334000" y="1590765"/>
            <a:ext cx="2128838" cy="4276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Web interface &amp; desktop software; use desktop software preferably to manage notes</a:t>
            </a:r>
          </a:p>
          <a:p>
            <a:r>
              <a:rPr lang="en-US" dirty="0" smtClean="0"/>
              <a:t>Limited space use per month (60 MB) with free account</a:t>
            </a:r>
          </a:p>
          <a:p>
            <a:r>
              <a:rPr lang="en-US" dirty="0" smtClean="0"/>
              <a:t>Multiple users not allowed (unless note is shared)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</a:t>
            </a:r>
            <a:endParaRPr lang="en-US" dirty="0"/>
          </a:p>
        </p:txBody>
      </p:sp>
      <p:pic>
        <p:nvPicPr>
          <p:cNvPr id="1026" name="Picture 2" descr="C:\Users\robertog\AppData\Local\Microsoft\Windows\Temporary Internet Files\Content.IE5\JAZWTPCD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43" y="4038743"/>
            <a:ext cx="1904857" cy="1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account</a:t>
            </a:r>
          </a:p>
          <a:p>
            <a:r>
              <a:rPr lang="en-US" dirty="0" smtClean="0"/>
              <a:t>Download/install software</a:t>
            </a:r>
          </a:p>
          <a:p>
            <a:r>
              <a:rPr lang="en-US" dirty="0" smtClean="0"/>
              <a:t>Register account with computer</a:t>
            </a:r>
          </a:p>
          <a:p>
            <a:r>
              <a:rPr lang="en-US" dirty="0" smtClean="0"/>
              <a:t>Create note; insert link to another note</a:t>
            </a:r>
          </a:p>
          <a:p>
            <a:r>
              <a:rPr lang="en-US" dirty="0" smtClean="0"/>
              <a:t>Add tag; add to specific notebook</a:t>
            </a:r>
          </a:p>
          <a:p>
            <a:r>
              <a:rPr lang="en-US" dirty="0" smtClean="0"/>
              <a:t>Share note</a:t>
            </a:r>
          </a:p>
          <a:p>
            <a:r>
              <a:rPr lang="en-US" dirty="0" smtClean="0"/>
              <a:t>Delink (sign-out) account from computer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pic>
        <p:nvPicPr>
          <p:cNvPr id="5" name="Picture 2" descr="https://lh3.ggpht.com/si0cgkp2rkVX5JhhBYrtZ4cy2I1hZcrx8aiz-v8MjvPykfhT7-YAM2B8MNi0OCF9AQ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28600"/>
            <a:ext cx="960436" cy="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sz="2400" dirty="0" smtClean="0">
              <a:hlinkClick r:id="rId2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hlinkClick r:id="rId2"/>
              </a:rPr>
              <a:t>www.mailchimp.com</a:t>
            </a:r>
            <a:endParaRPr lang="en-US" sz="2800" dirty="0"/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Sign up for free account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Verify e-mail address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Create </a:t>
            </a:r>
            <a:r>
              <a:rPr lang="en-US" sz="2800" dirty="0" smtClean="0"/>
              <a:t>account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Send </a:t>
            </a:r>
            <a:r>
              <a:rPr lang="en-US" sz="2800" dirty="0"/>
              <a:t>12,000 e-mails to 2,000 subscribers or less a year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MailChimp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Collect </a:t>
            </a:r>
            <a:r>
              <a:rPr lang="en-US" sz="2800" dirty="0"/>
              <a:t>e-mail addresses</a:t>
            </a:r>
          </a:p>
          <a:p>
            <a:r>
              <a:rPr lang="en-US" sz="2800" dirty="0"/>
              <a:t>Organize e-mail addresses into lists</a:t>
            </a:r>
          </a:p>
          <a:p>
            <a:r>
              <a:rPr lang="en-US" sz="2800" dirty="0"/>
              <a:t>Target specific groups</a:t>
            </a:r>
          </a:p>
          <a:p>
            <a:r>
              <a:rPr lang="en-US" sz="2800" dirty="0"/>
              <a:t>Schedule e-mails in </a:t>
            </a:r>
            <a:r>
              <a:rPr lang="en-US" sz="2800" dirty="0" smtClean="0"/>
              <a:t>advance</a:t>
            </a:r>
          </a:p>
          <a:p>
            <a:r>
              <a:rPr lang="en-US" sz="2800" dirty="0" smtClean="0"/>
              <a:t>Attach images, links, or other digital resources</a:t>
            </a:r>
            <a:endParaRPr lang="en-US" sz="2800" dirty="0"/>
          </a:p>
          <a:p>
            <a:r>
              <a:rPr lang="en-US" sz="2800" dirty="0"/>
              <a:t>Know the success of your </a:t>
            </a:r>
            <a:r>
              <a:rPr lang="en-US" sz="2800" dirty="0" smtClean="0"/>
              <a:t>e-mail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Email Marketing - Advantages</a:t>
            </a:r>
            <a:endParaRPr lang="en-US" dirty="0"/>
          </a:p>
        </p:txBody>
      </p:sp>
      <p:pic>
        <p:nvPicPr>
          <p:cNvPr id="5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Campaigns: lets you design and send emails</a:t>
            </a:r>
          </a:p>
          <a:p>
            <a:endParaRPr lang="en-US" dirty="0" smtClean="0"/>
          </a:p>
          <a:p>
            <a:r>
              <a:rPr lang="en-US" dirty="0" smtClean="0"/>
              <a:t>Templates: create and edit reusable email templates</a:t>
            </a:r>
          </a:p>
          <a:p>
            <a:endParaRPr lang="en-US" dirty="0" smtClean="0"/>
          </a:p>
          <a:p>
            <a:r>
              <a:rPr lang="en-US" dirty="0" smtClean="0"/>
              <a:t>Lists: add subscribers; group them by list or by groups within a larger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MailChimp</a:t>
            </a:r>
            <a:r>
              <a:rPr lang="en-US" dirty="0" smtClean="0"/>
              <a:t> – Key Elements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groups do you </a:t>
            </a:r>
            <a:r>
              <a:rPr lang="en-US" sz="2800" dirty="0" smtClean="0"/>
              <a:t>work with?</a:t>
            </a:r>
            <a:endParaRPr lang="en-US" sz="2800" dirty="0"/>
          </a:p>
          <a:p>
            <a:pPr lvl="2"/>
            <a:r>
              <a:rPr lang="en-US" sz="2400" dirty="0"/>
              <a:t>4-H</a:t>
            </a:r>
          </a:p>
          <a:p>
            <a:pPr lvl="2"/>
            <a:r>
              <a:rPr lang="en-US" sz="2400" dirty="0"/>
              <a:t>Master Gardeners</a:t>
            </a:r>
          </a:p>
          <a:p>
            <a:pPr lvl="2"/>
            <a:r>
              <a:rPr lang="en-US" sz="2400" dirty="0"/>
              <a:t>MHV</a:t>
            </a:r>
          </a:p>
          <a:p>
            <a:pPr lvl="2"/>
            <a:r>
              <a:rPr lang="en-US" sz="2400" dirty="0"/>
              <a:t>Forestry Association</a:t>
            </a:r>
          </a:p>
          <a:p>
            <a:pPr lvl="2"/>
            <a:r>
              <a:rPr lang="en-US" sz="2400" dirty="0"/>
              <a:t>Cattleman’s Association</a:t>
            </a:r>
          </a:p>
          <a:p>
            <a:pPr lvl="2"/>
            <a:r>
              <a:rPr lang="en-US" sz="2400" dirty="0"/>
              <a:t>Book Club</a:t>
            </a:r>
          </a:p>
          <a:p>
            <a:r>
              <a:rPr lang="en-US" sz="2800" dirty="0" smtClean="0"/>
              <a:t>(1) create </a:t>
            </a:r>
            <a:r>
              <a:rPr lang="en-US" sz="2800" dirty="0"/>
              <a:t>a list for each group to send specific e-mails </a:t>
            </a:r>
            <a:r>
              <a:rPr lang="en-US" sz="2800" dirty="0" smtClean="0"/>
              <a:t>or (2) create </a:t>
            </a:r>
            <a:r>
              <a:rPr lang="en-US" sz="2800" dirty="0"/>
              <a:t>one list and divide into </a:t>
            </a:r>
            <a:r>
              <a:rPr lang="en-US" sz="2800" dirty="0" smtClean="0"/>
              <a:t>groups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a list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Code your 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template!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5" y="1600200"/>
            <a:ext cx="6705600" cy="14429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70658"/>
            <a:ext cx="6671310" cy="14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0975"/>
            <a:ext cx="7772400" cy="42326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campaign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Capacity (storage)</a:t>
            </a:r>
          </a:p>
          <a:p>
            <a:endParaRPr lang="en-US" dirty="0" smtClean="0"/>
          </a:p>
          <a:p>
            <a:r>
              <a:rPr lang="en-US" dirty="0" smtClean="0"/>
              <a:t>Capacity (processing)</a:t>
            </a:r>
          </a:p>
          <a:p>
            <a:endParaRPr lang="en-US" dirty="0"/>
          </a:p>
          <a:p>
            <a:r>
              <a:rPr lang="en-US" dirty="0" smtClean="0"/>
              <a:t>Internet speeds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“Cloud” is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the following titles for the organization name:</a:t>
            </a:r>
          </a:p>
          <a:p>
            <a:pPr lvl="1"/>
            <a:r>
              <a:rPr lang="en-US" dirty="0"/>
              <a:t>MSU </a:t>
            </a:r>
            <a:r>
              <a:rPr lang="en-US" dirty="0" smtClean="0"/>
              <a:t>Extension, </a:t>
            </a:r>
            <a:r>
              <a:rPr lang="en-US" dirty="0"/>
              <a:t>Choctaw County Office</a:t>
            </a:r>
          </a:p>
          <a:p>
            <a:pPr lvl="1"/>
            <a:r>
              <a:rPr lang="en-US" dirty="0"/>
              <a:t>Choctaw County Extension Office</a:t>
            </a:r>
          </a:p>
          <a:p>
            <a:pPr lvl="1"/>
            <a:endParaRPr lang="en-US" dirty="0"/>
          </a:p>
          <a:p>
            <a:r>
              <a:rPr lang="en-US" dirty="0"/>
              <a:t>Add the MSU </a:t>
            </a:r>
            <a:r>
              <a:rPr lang="en-US" dirty="0" smtClean="0"/>
              <a:t>Extension </a:t>
            </a:r>
            <a:r>
              <a:rPr lang="en-US" dirty="0"/>
              <a:t>logo to e-mails</a:t>
            </a:r>
          </a:p>
          <a:p>
            <a:pPr lvl="1"/>
            <a:r>
              <a:rPr lang="en-US" dirty="0"/>
              <a:t>Access the Intranet</a:t>
            </a:r>
          </a:p>
          <a:p>
            <a:pPr lvl="1"/>
            <a:r>
              <a:rPr lang="en-US" dirty="0"/>
              <a:t>Resources &gt; Marketing &gt; Logos &amp; Graphics</a:t>
            </a:r>
          </a:p>
          <a:p>
            <a:pPr lvl="1"/>
            <a:r>
              <a:rPr lang="en-US" dirty="0"/>
              <a:t>Download appropriate logo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</a:t>
            </a:r>
            <a:r>
              <a:rPr lang="en-US" dirty="0" err="1" smtClean="0"/>
              <a:t>Comm</a:t>
            </a:r>
            <a:r>
              <a:rPr lang="en-US" dirty="0" smtClean="0"/>
              <a:t> Requirements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list</a:t>
            </a:r>
          </a:p>
          <a:p>
            <a:pPr marL="880110" lvl="1" indent="-514350"/>
            <a:r>
              <a:rPr lang="en-US" dirty="0" smtClean="0"/>
              <a:t>Name of list</a:t>
            </a:r>
          </a:p>
          <a:p>
            <a:pPr marL="880110" lvl="1" indent="-514350"/>
            <a:r>
              <a:rPr lang="en-US" dirty="0" smtClean="0"/>
              <a:t>Default ‘from’ email</a:t>
            </a:r>
          </a:p>
          <a:p>
            <a:pPr marL="880110" lvl="1" indent="-514350"/>
            <a:r>
              <a:rPr lang="en-US" dirty="0" smtClean="0"/>
              <a:t>Default ‘from’ name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Import contacts or add manually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Select template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Populate content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Select campaign type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Send campaign (email!)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pic>
        <p:nvPicPr>
          <p:cNvPr id="4" name="Picture 2" descr="http://www.designwebidentity.com/wp-content/uploads/2014/09/MailChim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975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328"/>
            <a:ext cx="5334001" cy="4525963"/>
          </a:xfrm>
        </p:spPr>
        <p:txBody>
          <a:bodyPr/>
          <a:lstStyle/>
          <a:p>
            <a:r>
              <a:rPr lang="en-US" dirty="0" smtClean="0"/>
              <a:t>Store &amp; share documents (Office, PDF, Pictures, etc.)</a:t>
            </a:r>
          </a:p>
          <a:p>
            <a:r>
              <a:rPr lang="en-US" dirty="0" smtClean="0"/>
              <a:t>Requires valid email address</a:t>
            </a:r>
          </a:p>
          <a:p>
            <a:r>
              <a:rPr lang="en-US" dirty="0" smtClean="0"/>
              <a:t>Open account at </a:t>
            </a:r>
            <a:r>
              <a:rPr lang="en-US" dirty="0" smtClean="0">
                <a:hlinkClick r:id="rId2"/>
              </a:rPr>
              <a:t>www.dropbox.com</a:t>
            </a:r>
            <a:endParaRPr lang="en-US" dirty="0" smtClean="0"/>
          </a:p>
          <a:p>
            <a:r>
              <a:rPr lang="en-US" dirty="0" smtClean="0"/>
              <a:t>Free (2GB), Pro, and Business accounts</a:t>
            </a:r>
          </a:p>
          <a:p>
            <a:r>
              <a:rPr lang="en-US" dirty="0" smtClean="0"/>
              <a:t>Web and computer/device interface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3200400" cy="1947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Upload/Download files</a:t>
            </a:r>
          </a:p>
          <a:p>
            <a:r>
              <a:rPr lang="en-US" dirty="0" smtClean="0"/>
              <a:t>Sharing/</a:t>
            </a:r>
            <a:r>
              <a:rPr lang="en-US" dirty="0" err="1" smtClean="0"/>
              <a:t>Unsharing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Editing Microsoft Office files</a:t>
            </a:r>
          </a:p>
          <a:p>
            <a:r>
              <a:rPr lang="en-US" dirty="0"/>
              <a:t>Download &amp; install </a:t>
            </a:r>
            <a:r>
              <a:rPr lang="en-US" dirty="0" smtClean="0"/>
              <a:t>desktop app</a:t>
            </a:r>
          </a:p>
          <a:p>
            <a:r>
              <a:rPr lang="en-US" dirty="0" smtClean="0"/>
              <a:t>Manage linked devices (web)</a:t>
            </a:r>
          </a:p>
          <a:p>
            <a:r>
              <a:rPr lang="en-US" dirty="0" smtClean="0"/>
              <a:t>Unlink device (app)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Content</a:t>
            </a:r>
            <a:endParaRPr lang="en-US" dirty="0"/>
          </a:p>
        </p:txBody>
      </p:sp>
      <p:pic>
        <p:nvPicPr>
          <p:cNvPr id="4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bertog\AppData\Local\Microsoft\Windows\Temporary Internet Files\Content.IE5\LUBRTNVZ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4" y="2448966"/>
            <a:ext cx="2590686" cy="25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7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672"/>
            <a:ext cx="9144000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Internet browsing (click on </a:t>
            </a:r>
            <a:r>
              <a:rPr lang="en-US" dirty="0" smtClean="0"/>
              <a:t>title to open; on white space beside title to select)</a:t>
            </a:r>
          </a:p>
          <a:p>
            <a:r>
              <a:rPr lang="en-US" dirty="0" smtClean="0"/>
              <a:t>Notice additional options when selected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9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" y="2971800"/>
            <a:ext cx="8903592" cy="25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upload: click on</a:t>
            </a:r>
          </a:p>
          <a:p>
            <a:endParaRPr lang="en-US" dirty="0" smtClean="0"/>
          </a:p>
          <a:p>
            <a:r>
              <a:rPr lang="en-US" dirty="0" smtClean="0"/>
              <a:t>To download: select file, click 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Upload/Download Files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95600"/>
            <a:ext cx="1439696" cy="438168"/>
          </a:xfrm>
          <a:prstGeom prst="rect">
            <a:avLst/>
          </a:prstGeom>
        </p:spPr>
      </p:pic>
      <p:pic>
        <p:nvPicPr>
          <p:cNvPr id="13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90553" cy="5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share</a:t>
            </a:r>
          </a:p>
          <a:p>
            <a:pPr lvl="1"/>
            <a:r>
              <a:rPr lang="en-US" dirty="0"/>
              <a:t>Via link to email: click </a:t>
            </a:r>
            <a:r>
              <a:rPr lang="en-US" dirty="0" smtClean="0"/>
              <a:t>on         (to the right of modified date)</a:t>
            </a:r>
            <a:endParaRPr lang="en-US" dirty="0"/>
          </a:p>
          <a:p>
            <a:pPr lvl="1"/>
            <a:r>
              <a:rPr lang="en-US" dirty="0"/>
              <a:t>Invite to folder (send invitation via email): click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To unshare</a:t>
            </a:r>
          </a:p>
          <a:p>
            <a:pPr lvl="1"/>
            <a:r>
              <a:rPr lang="en-US" dirty="0" smtClean="0"/>
              <a:t>Click on links (menu on left sidebar)</a:t>
            </a:r>
          </a:p>
          <a:p>
            <a:pPr lvl="1"/>
            <a:r>
              <a:rPr lang="en-US" dirty="0" smtClean="0"/>
              <a:t>Click on X (beside the date) of file                        you want to unshare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Sharing/</a:t>
            </a:r>
            <a:r>
              <a:rPr lang="en-US" dirty="0" err="1" smtClean="0"/>
              <a:t>Unsharing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4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67000"/>
            <a:ext cx="478014" cy="4381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92" y="4884784"/>
            <a:ext cx="4597433" cy="1794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56" y="3276600"/>
            <a:ext cx="1209844" cy="2505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ight Arrow 9"/>
          <p:cNvSpPr/>
          <p:nvPr/>
        </p:nvSpPr>
        <p:spPr>
          <a:xfrm rot="10800000">
            <a:off x="7315201" y="4876799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78" y="1981200"/>
            <a:ext cx="695422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you need to connect the “Microsoft Office Online” for use in Dropbox</a:t>
            </a:r>
          </a:p>
          <a:p>
            <a:endParaRPr lang="en-US" dirty="0"/>
          </a:p>
          <a:p>
            <a:r>
              <a:rPr lang="en-US" dirty="0" smtClean="0"/>
              <a:t>Click on title of file to open</a:t>
            </a:r>
          </a:p>
          <a:p>
            <a:endParaRPr lang="en-US" dirty="0" smtClean="0"/>
          </a:p>
          <a:p>
            <a:r>
              <a:rPr lang="en-US" dirty="0" smtClean="0"/>
              <a:t>From web browser, notice the open icon (top-right corner) </a:t>
            </a:r>
          </a:p>
          <a:p>
            <a:endParaRPr lang="en-US" dirty="0" smtClean="0"/>
          </a:p>
          <a:p>
            <a:r>
              <a:rPr lang="en-US" dirty="0" smtClean="0"/>
              <a:t>Click on “Open”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Office Documents</a:t>
            </a:r>
            <a:endParaRPr lang="en-US" dirty="0"/>
          </a:p>
        </p:txBody>
      </p:sp>
      <p:pic>
        <p:nvPicPr>
          <p:cNvPr id="4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91000"/>
            <a:ext cx="2229161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4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&amp; configure Dropbox</a:t>
            </a:r>
          </a:p>
          <a:p>
            <a:r>
              <a:rPr lang="en-US" dirty="0" smtClean="0"/>
              <a:t>Creates specific folder that syncs with your Dropbox account</a:t>
            </a:r>
          </a:p>
          <a:p>
            <a:r>
              <a:rPr lang="en-US" dirty="0" smtClean="0"/>
              <a:t>Make sure Dropbox starts on system startup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Dropbox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7924800" cy="2607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Sizes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8141" y="1600200"/>
            <a:ext cx="4192173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 Kilobyte (KB) = 1,024 Bytes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050530" y="2286000"/>
            <a:ext cx="5000087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 Megabyte (MB) = 1,024 Kilobytes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066131" y="2971800"/>
            <a:ext cx="5056192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 Gigabyte (GB) = 1,024 Megabytes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140112" y="3657600"/>
            <a:ext cx="4903907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 Terabyte (TB) = 1,024 Gigabytes</a:t>
            </a:r>
            <a:endParaRPr lang="en-US" sz="2200" dirty="0"/>
          </a:p>
        </p:txBody>
      </p:sp>
      <p:sp>
        <p:nvSpPr>
          <p:cNvPr id="10" name="AutoShape 2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sis2004-dresden.de/img/apoll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86" y="4495800"/>
            <a:ext cx="1641914" cy="12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qual 12"/>
          <p:cNvSpPr/>
          <p:nvPr/>
        </p:nvSpPr>
        <p:spPr>
          <a:xfrm>
            <a:off x="3804789" y="4348683"/>
            <a:ext cx="1600200" cy="15712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826545"/>
            <a:ext cx="1409360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00" dirty="0" smtClean="0"/>
              <a:t>64 KB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815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Dropbox option under Favorites (file explorer) once installed and logged 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Green checkmark shows folder is synced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98"/>
          <a:stretch/>
        </p:blipFill>
        <p:spPr>
          <a:xfrm>
            <a:off x="3123641" y="2362200"/>
            <a:ext cx="2896717" cy="2541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9069"/>
          <a:stretch/>
        </p:blipFill>
        <p:spPr>
          <a:xfrm>
            <a:off x="7772400" y="5029200"/>
            <a:ext cx="457200" cy="609600"/>
          </a:xfrm>
          <a:prstGeom prst="rect">
            <a:avLst/>
          </a:prstGeom>
        </p:spPr>
      </p:pic>
      <p:pic>
        <p:nvPicPr>
          <p:cNvPr id="9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438400" y="4586703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Apps/Devices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95400"/>
            <a:ext cx="6781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Go to dropbox.com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login</a:t>
            </a:r>
          </a:p>
          <a:p>
            <a:r>
              <a:rPr lang="en-US" dirty="0" smtClean="0"/>
              <a:t>Account name (upper right hand corner)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settings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security</a:t>
            </a:r>
          </a:p>
        </p:txBody>
      </p:sp>
      <p:pic>
        <p:nvPicPr>
          <p:cNvPr id="8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05023"/>
            <a:ext cx="6822079" cy="4076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 rot="10800000">
            <a:off x="6705601" y="381000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1" y="3505200"/>
            <a:ext cx="152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“x” to unlink or revoke app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05" y="3352800"/>
            <a:ext cx="2958440" cy="34124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Unlink </a:t>
            </a:r>
            <a:r>
              <a:rPr lang="en-US" dirty="0"/>
              <a:t>c</a:t>
            </a:r>
            <a:r>
              <a:rPr lang="en-US" dirty="0" smtClean="0"/>
              <a:t>omputer using desktop app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81328"/>
            <a:ext cx="8305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Right-click on     icon</a:t>
            </a:r>
          </a:p>
          <a:p>
            <a:r>
              <a:rPr lang="en-US" dirty="0" smtClean="0"/>
              <a:t>Click on gear icon at the </a:t>
            </a:r>
            <a:r>
              <a:rPr lang="en-US" dirty="0"/>
              <a:t>t</a:t>
            </a:r>
            <a:r>
              <a:rPr lang="en-US" dirty="0" smtClean="0"/>
              <a:t>op right </a:t>
            </a:r>
            <a:r>
              <a:rPr lang="en-US" dirty="0" smtClean="0">
                <a:sym typeface="Wingdings" panose="05000000000000000000" pitchFamily="2" charset="2"/>
              </a:rPr>
              <a:t> preferences  accounts  “Unlink computer”</a:t>
            </a:r>
          </a:p>
          <a:p>
            <a:r>
              <a:rPr lang="en-US" dirty="0"/>
              <a:t>This will no longer sync your folder with your online account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2"/>
          <a:stretch/>
        </p:blipFill>
        <p:spPr>
          <a:xfrm>
            <a:off x="964474" y="3817455"/>
            <a:ext cx="2813737" cy="2260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0800000">
            <a:off x="3695700" y="3810533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776749" y="5665459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36" y="1481328"/>
            <a:ext cx="366727" cy="4191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9" y="4012612"/>
            <a:ext cx="1878127" cy="18433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2330824" y="4947945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840654" y="3620033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5149" y="3733800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1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0705" y="4914899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0017" y="354045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4652" y="559834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4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web interface and </a:t>
            </a:r>
            <a:r>
              <a:rPr lang="en-US" dirty="0" smtClean="0"/>
              <a:t>“synced</a:t>
            </a:r>
            <a:r>
              <a:rPr lang="en-US" dirty="0"/>
              <a:t>” folder(s) on your computer; </a:t>
            </a:r>
            <a:r>
              <a:rPr lang="en-US" u="sng" dirty="0"/>
              <a:t>if you delete in one place, it will delete in the </a:t>
            </a:r>
            <a:r>
              <a:rPr lang="en-US" u="sng" dirty="0" smtClean="0"/>
              <a:t>other</a:t>
            </a:r>
            <a:endParaRPr lang="en-US" u="sng" dirty="0"/>
          </a:p>
          <a:p>
            <a:r>
              <a:rPr lang="en-US" dirty="0" smtClean="0"/>
              <a:t>Limited space with free account</a:t>
            </a:r>
          </a:p>
          <a:p>
            <a:r>
              <a:rPr lang="en-US" dirty="0" smtClean="0"/>
              <a:t>Shared folders count towards your space (unless you are part of a business account)</a:t>
            </a:r>
          </a:p>
          <a:p>
            <a:r>
              <a:rPr lang="en-US" dirty="0" smtClean="0"/>
              <a:t>Multiple users can cause </a:t>
            </a:r>
            <a:r>
              <a:rPr lang="en-US" dirty="0"/>
              <a:t>issues (unless you </a:t>
            </a:r>
            <a:r>
              <a:rPr lang="en-US" dirty="0" smtClean="0"/>
              <a:t>have a </a:t>
            </a:r>
            <a:r>
              <a:rPr lang="en-US" dirty="0"/>
              <a:t>business account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sure to </a:t>
            </a:r>
            <a:r>
              <a:rPr lang="en-US" b="1" u="sng" dirty="0" smtClean="0"/>
              <a:t>UNLINK</a:t>
            </a:r>
            <a:r>
              <a:rPr lang="en-US" dirty="0" smtClean="0"/>
              <a:t> computer/devices from account when no longer in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</a:t>
            </a:r>
            <a:endParaRPr lang="en-US" dirty="0"/>
          </a:p>
        </p:txBody>
      </p:sp>
      <p:pic>
        <p:nvPicPr>
          <p:cNvPr id="1026" name="Picture 2" descr="C:\Users\robertog\AppData\Local\Microsoft\Windows\Temporary Internet Files\Content.IE5\JAZWTPCD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36124"/>
            <a:ext cx="1371457" cy="13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account</a:t>
            </a:r>
          </a:p>
          <a:p>
            <a:r>
              <a:rPr lang="en-US" dirty="0"/>
              <a:t>Download/install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Create folder</a:t>
            </a:r>
          </a:p>
          <a:p>
            <a:r>
              <a:rPr lang="en-US" dirty="0" smtClean="0"/>
              <a:t>Upload file</a:t>
            </a:r>
          </a:p>
          <a:p>
            <a:r>
              <a:rPr lang="en-US" dirty="0" smtClean="0"/>
              <a:t>Share file via link</a:t>
            </a:r>
          </a:p>
          <a:p>
            <a:r>
              <a:rPr lang="en-US" dirty="0" smtClean="0"/>
              <a:t>Unshare file</a:t>
            </a:r>
          </a:p>
          <a:p>
            <a:r>
              <a:rPr lang="en-US" dirty="0" smtClean="0"/>
              <a:t>Create shared folder</a:t>
            </a:r>
          </a:p>
          <a:p>
            <a:r>
              <a:rPr lang="en-US" dirty="0" smtClean="0"/>
              <a:t>Unlink account from computer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pic>
        <p:nvPicPr>
          <p:cNvPr id="4" name="Picture 4" descr="http://blog.eogn.com/.a/6a00d8341c767353ef015433292f8c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72" y="1828800"/>
            <a:ext cx="21236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/>
          <a:lstStyle/>
          <a:p>
            <a:r>
              <a:rPr lang="en-US" dirty="0" smtClean="0"/>
              <a:t>Storage &amp; collaboration application</a:t>
            </a:r>
          </a:p>
          <a:p>
            <a:r>
              <a:rPr lang="en-US" dirty="0" smtClean="0"/>
              <a:t>Requires valid email address (need to open a Microsoft account)</a:t>
            </a:r>
          </a:p>
          <a:p>
            <a:r>
              <a:rPr lang="en-US" dirty="0" smtClean="0"/>
              <a:t>Open account at </a:t>
            </a:r>
            <a:r>
              <a:rPr lang="en-US" dirty="0" smtClean="0">
                <a:hlinkClick r:id="rId2"/>
              </a:rPr>
              <a:t>www.onedrive.com</a:t>
            </a:r>
            <a:endParaRPr lang="en-US" dirty="0" smtClean="0"/>
          </a:p>
          <a:p>
            <a:r>
              <a:rPr lang="en-US" dirty="0" smtClean="0"/>
              <a:t>Allows access to your PC files as well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OneDrive</a:t>
            </a:r>
            <a:endParaRPr lang="en-US" dirty="0" smtClean="0"/>
          </a:p>
        </p:txBody>
      </p:sp>
      <p:pic>
        <p:nvPicPr>
          <p:cNvPr id="7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371600"/>
            <a:ext cx="34385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Upload/Download files</a:t>
            </a:r>
          </a:p>
          <a:p>
            <a:r>
              <a:rPr lang="en-US" dirty="0" smtClean="0"/>
              <a:t>Create files</a:t>
            </a:r>
          </a:p>
          <a:p>
            <a:r>
              <a:rPr lang="en-US" dirty="0" smtClean="0"/>
              <a:t>Sharing files</a:t>
            </a:r>
          </a:p>
          <a:p>
            <a:r>
              <a:rPr lang="en-US" dirty="0" smtClean="0"/>
              <a:t>Download &amp; install app</a:t>
            </a:r>
          </a:p>
          <a:p>
            <a:r>
              <a:rPr lang="en-US" dirty="0" smtClean="0"/>
              <a:t>Unlink devices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OneDrive</a:t>
            </a:r>
            <a:endParaRPr lang="en-US" dirty="0"/>
          </a:p>
        </p:txBody>
      </p:sp>
      <p:pic>
        <p:nvPicPr>
          <p:cNvPr id="4" name="Picture 3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obertog\AppData\Local\Microsoft\Windows\Temporary Internet Files\Content.IE5\LUBRTNVZ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90686" cy="25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</a:p>
        </p:txBody>
      </p:sp>
      <p:pic>
        <p:nvPicPr>
          <p:cNvPr id="10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21"/>
            <a:ext cx="9144000" cy="23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/>
              <a:t>Similar to Internet browsing (click on </a:t>
            </a:r>
            <a:r>
              <a:rPr lang="en-US" dirty="0" smtClean="0"/>
              <a:t>title </a:t>
            </a:r>
            <a:r>
              <a:rPr lang="en-US" dirty="0"/>
              <a:t>to open; on white </a:t>
            </a:r>
            <a:r>
              <a:rPr lang="en-US" dirty="0" smtClean="0"/>
              <a:t>space or checkbox </a:t>
            </a:r>
            <a:r>
              <a:rPr lang="en-US" dirty="0"/>
              <a:t>to select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Notice additional options at the top when selected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</a:p>
        </p:txBody>
      </p:sp>
      <p:pic>
        <p:nvPicPr>
          <p:cNvPr id="9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6"/>
          <a:stretch/>
        </p:blipFill>
        <p:spPr bwMode="auto">
          <a:xfrm>
            <a:off x="612466" y="3429000"/>
            <a:ext cx="7921934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To upload: click on             ; follow wizard</a:t>
            </a:r>
          </a:p>
          <a:p>
            <a:r>
              <a:rPr lang="en-US" dirty="0" smtClean="0"/>
              <a:t>To download (does not apply to folders): open or select file, click on          </a:t>
            </a:r>
          </a:p>
          <a:p>
            <a:r>
              <a:rPr lang="en-US" dirty="0" smtClean="0"/>
              <a:t>Uses browser’s download options; downloads as Microsoft Office documents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Upload/Download Files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1066800" cy="4046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916780" cy="381000"/>
          </a:xfrm>
          <a:prstGeom prst="rect">
            <a:avLst/>
          </a:prstGeom>
        </p:spPr>
      </p:pic>
      <p:pic>
        <p:nvPicPr>
          <p:cNvPr id="9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Sizes</a:t>
            </a:r>
            <a:endParaRPr lang="en-US" dirty="0"/>
          </a:p>
        </p:txBody>
      </p:sp>
      <p:pic>
        <p:nvPicPr>
          <p:cNvPr id="1026" name="Picture 2" descr="Seagate® Expansion™ External hard 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8" y="1417638"/>
            <a:ext cx="7661712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91709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newegg.com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87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Utilizes Office Web Apps (slightly different than the actual Microsoft Office software)</a:t>
            </a:r>
          </a:p>
          <a:p>
            <a:r>
              <a:rPr lang="en-US" dirty="0" smtClean="0"/>
              <a:t>Click on           and select file type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Files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422388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5" y="2438400"/>
            <a:ext cx="895475" cy="342948"/>
          </a:xfrm>
          <a:prstGeom prst="rect">
            <a:avLst/>
          </a:prstGeom>
        </p:spPr>
      </p:pic>
      <p:pic>
        <p:nvPicPr>
          <p:cNvPr id="8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Notice formatting menus when file is </a:t>
            </a:r>
            <a:r>
              <a:rPr lang="en-US" b="1" u="sng" dirty="0" smtClean="0"/>
              <a:t>created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00909"/>
            <a:ext cx="8915400" cy="2575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When working with </a:t>
            </a:r>
            <a:r>
              <a:rPr lang="en-US" b="1" u="sng" dirty="0" smtClean="0"/>
              <a:t>existing</a:t>
            </a:r>
            <a:r>
              <a:rPr lang="en-US" dirty="0" smtClean="0"/>
              <a:t> files, enable formatting menus using “Edit Document”</a:t>
            </a:r>
          </a:p>
          <a:p>
            <a:r>
              <a:rPr lang="en-US" dirty="0" smtClean="0"/>
              <a:t>Select “Word Web App”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46" y="3124200"/>
            <a:ext cx="5467154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document open, click on</a:t>
            </a:r>
          </a:p>
          <a:p>
            <a:r>
              <a:rPr lang="en-US" dirty="0" smtClean="0"/>
              <a:t>From the File explorer, select and click on</a:t>
            </a:r>
          </a:p>
          <a:p>
            <a:endParaRPr lang="en-US" dirty="0"/>
          </a:p>
          <a:p>
            <a:r>
              <a:rPr lang="en-US" dirty="0" smtClean="0"/>
              <a:t>Invite people via email</a:t>
            </a:r>
          </a:p>
          <a:p>
            <a:pPr lvl="1"/>
            <a:r>
              <a:rPr lang="en-US" dirty="0" smtClean="0"/>
              <a:t>Allow recipients to edit</a:t>
            </a:r>
          </a:p>
          <a:p>
            <a:pPr lvl="1"/>
            <a:r>
              <a:rPr lang="en-US" dirty="0" smtClean="0"/>
              <a:t>Require recipients to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sign-in</a:t>
            </a:r>
          </a:p>
          <a:p>
            <a:r>
              <a:rPr lang="en-US" dirty="0" smtClean="0"/>
              <a:t>Get a link</a:t>
            </a:r>
          </a:p>
          <a:p>
            <a:pPr lvl="1"/>
            <a:r>
              <a:rPr lang="en-US" dirty="0" smtClean="0"/>
              <a:t>Define settings for those</a:t>
            </a:r>
          </a:p>
          <a:p>
            <a:pPr marL="393192" lvl="1" indent="0">
              <a:buNone/>
            </a:pPr>
            <a:r>
              <a:rPr lang="en-US" dirty="0" smtClean="0"/>
              <a:t>with access to the link to </a:t>
            </a:r>
          </a:p>
          <a:p>
            <a:pPr marL="393192" lvl="1" indent="0">
              <a:buNone/>
            </a:pPr>
            <a:r>
              <a:rPr lang="en-US" dirty="0" smtClean="0"/>
              <a:t>view only, edit, or public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</a:p>
        </p:txBody>
      </p:sp>
      <p:pic>
        <p:nvPicPr>
          <p:cNvPr id="10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24" y="1508389"/>
            <a:ext cx="776332" cy="3939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3" y="3200400"/>
            <a:ext cx="4253427" cy="2239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15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Download &amp; install </a:t>
            </a:r>
            <a:r>
              <a:rPr lang="en-US" dirty="0" err="1" smtClean="0"/>
              <a:t>OneDrive</a:t>
            </a:r>
            <a:endParaRPr lang="en-US" dirty="0" smtClean="0"/>
          </a:p>
          <a:p>
            <a:r>
              <a:rPr lang="en-US" dirty="0" smtClean="0"/>
              <a:t>Select folders to sync with account</a:t>
            </a:r>
          </a:p>
          <a:p>
            <a:r>
              <a:rPr lang="en-US" dirty="0"/>
              <a:t>F</a:t>
            </a:r>
            <a:r>
              <a:rPr lang="en-US" dirty="0" smtClean="0"/>
              <a:t>etch files from computer</a:t>
            </a:r>
          </a:p>
          <a:p>
            <a:r>
              <a:rPr lang="en-US" dirty="0"/>
              <a:t>Make sure </a:t>
            </a:r>
            <a:r>
              <a:rPr lang="en-US" dirty="0" err="1" smtClean="0"/>
              <a:t>OneDrive</a:t>
            </a:r>
            <a:r>
              <a:rPr lang="en-US" dirty="0" smtClean="0"/>
              <a:t> starts </a:t>
            </a:r>
            <a:r>
              <a:rPr lang="en-US" dirty="0"/>
              <a:t>on system startup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OneDrive</a:t>
            </a:r>
            <a:endParaRPr lang="en-US" dirty="0" smtClean="0"/>
          </a:p>
        </p:txBody>
      </p:sp>
      <p:pic>
        <p:nvPicPr>
          <p:cNvPr id="10" name="Picture 9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3962400" cy="26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r>
              <a:rPr lang="en-US" dirty="0" err="1" smtClean="0"/>
              <a:t>OneDrive</a:t>
            </a:r>
            <a:r>
              <a:rPr lang="en-US" dirty="0" smtClean="0"/>
              <a:t> option under Favorites (file explorer) once installed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</a:t>
            </a:r>
            <a:endParaRPr lang="en-US" dirty="0"/>
          </a:p>
        </p:txBody>
      </p:sp>
      <p:pic>
        <p:nvPicPr>
          <p:cNvPr id="10" name="Picture 9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3820922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2552700" y="502920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0" y="2822491"/>
            <a:ext cx="2087460" cy="23051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Right-click on </a:t>
            </a:r>
            <a:r>
              <a:rPr lang="en-US" dirty="0" err="1" smtClean="0"/>
              <a:t>OneDrive</a:t>
            </a:r>
            <a:r>
              <a:rPr lang="en-US" dirty="0" smtClean="0"/>
              <a:t> icon on the taskbar</a:t>
            </a:r>
            <a:endParaRPr lang="en-US" dirty="0"/>
          </a:p>
          <a:p>
            <a:r>
              <a:rPr lang="en-US" dirty="0" smtClean="0"/>
              <a:t>Click on settings </a:t>
            </a:r>
            <a:r>
              <a:rPr lang="en-US" dirty="0" smtClean="0">
                <a:sym typeface="Wingdings" panose="05000000000000000000" pitchFamily="2" charset="2"/>
              </a:rPr>
              <a:t> unlink </a:t>
            </a:r>
            <a:r>
              <a:rPr lang="en-US" dirty="0" err="1" smtClean="0">
                <a:sym typeface="Wingdings" panose="05000000000000000000" pitchFamily="2" charset="2"/>
              </a:rPr>
              <a:t>OneDrive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Unlink computer/device</a:t>
            </a:r>
          </a:p>
        </p:txBody>
      </p:sp>
      <p:pic>
        <p:nvPicPr>
          <p:cNvPr id="7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2390" y="4140468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315"/>
            <a:ext cx="3393886" cy="37340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3400" y="5419043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11607"/>
            <a:ext cx="2007013" cy="2127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computer files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Desktop app must be installed and running</a:t>
            </a:r>
          </a:p>
          <a:p>
            <a:r>
              <a:rPr lang="en-US" dirty="0" smtClean="0"/>
              <a:t>Right-click on </a:t>
            </a:r>
            <a:r>
              <a:rPr lang="en-US" dirty="0" err="1" smtClean="0"/>
              <a:t>OneDrive</a:t>
            </a:r>
            <a:r>
              <a:rPr lang="en-US" dirty="0" smtClean="0"/>
              <a:t> icon </a:t>
            </a:r>
            <a:r>
              <a:rPr lang="en-US" dirty="0" smtClean="0">
                <a:sym typeface="Wingdings" panose="05000000000000000000" pitchFamily="2" charset="2"/>
              </a:rPr>
              <a:t> settings </a:t>
            </a:r>
          </a:p>
          <a:p>
            <a:r>
              <a:rPr lang="en-US" dirty="0" smtClean="0"/>
              <a:t>Check “Let me use </a:t>
            </a:r>
            <a:r>
              <a:rPr lang="en-US" dirty="0" err="1" smtClean="0"/>
              <a:t>OneDrive</a:t>
            </a:r>
            <a:r>
              <a:rPr lang="en-US" dirty="0" smtClean="0"/>
              <a:t> to fetch any of my files on this PC”</a:t>
            </a:r>
          </a:p>
        </p:txBody>
      </p:sp>
      <p:pic>
        <p:nvPicPr>
          <p:cNvPr id="11" name="Picture 10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1851659" y="4684624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515"/>
            <a:ext cx="3393886" cy="37340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419600" y="3733515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Using web interface, click on device name under “PCs” to access any file on linked PC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 computer files</a:t>
            </a:r>
          </a:p>
        </p:txBody>
      </p:sp>
      <p:pic>
        <p:nvPicPr>
          <p:cNvPr id="7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67000"/>
            <a:ext cx="2171822" cy="2895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2819400" y="502920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 web interface, click on computer name under “PCs” (menu on left side) </a:t>
            </a:r>
            <a:r>
              <a:rPr lang="en-US" dirty="0" smtClean="0">
                <a:sym typeface="Wingdings" panose="05000000000000000000" pitchFamily="2" charset="2"/>
              </a:rPr>
              <a:t> Remove PC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file fetching</a:t>
            </a:r>
          </a:p>
        </p:txBody>
      </p:sp>
      <p:pic>
        <p:nvPicPr>
          <p:cNvPr id="7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5982048" cy="335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38200" y="5365846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495800" y="5365846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5313402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878" y="533155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44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Sizes</a:t>
            </a:r>
            <a:endParaRPr lang="en-US" dirty="0"/>
          </a:p>
        </p:txBody>
      </p:sp>
      <p:sp>
        <p:nvSpPr>
          <p:cNvPr id="10" name="AutoShape 2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hQSERUUEhQWFRUWFRgXFRUWGBcXFxcYFBgWFxgVFxUYICYfHh0jHRUYHy8gIygpLCwsFx4xNTAqNSYrLCkBCQoKDgwOFA8PFywcHBwpLCkpLCkpKSwpKSkpKSwpLCksKSwpKSksKSksKSkpKSksKSwpKSksKSwpKSkpKSwpKf/AABEIAMYA/gMBIgACEQEDEQH/xAAcAAABBQEBAQAAAAAAAAAAAAAAAQMEBQYCBwj/xABEEAACAQMCBAMFBQUGBQMFAAABAhEAAyESMQQFQVETImEGMnGBkQdCobHwFFKSweEVFiNictEzQ1OC0jSiwiQlo7Lx/8QAGQEBAQEBAQEAAAAAAAAAAAAAAAECAwQF/8QAJxEBAQEAAQIDCAMAAAAAAAAAAAERAiExBBLwAxNRYZGhscEiQYH/2gAMAwEAAhEDEQA/APEWpGM70ldlcfj8qI4ooooCiiigKKKKAooooCiiiqCiiiooooooEpaKKBKWiigSiiloEoopaBKKKKAoopaBKKKWgSilooCnWGMgzG84P6FcW1kgfX4dak/tANsrpzMz2Gdh8/11hiJRRRVQUUUUBRRRQFFFFAUUUUBRRRRRRRRRBRRRRSUtJS0CUtJS0CUtFFAlFFFAUUUUBS0lFAtJS0UEixAUk9fKPpk/GMD4mp3N2gAFtTsFZj2BUQvpExHpUDiIwB0Az3JyT+u1cXWmP16fr41z8u2V1884y8Z/ZuiiiujiKKKKAooooCiiigKKcs8MzmEVmP8AlBP5VYcP7McS5ULZeW92RpnEn3o6GfnTutmTVVRWmsfZ9xRtm6wVLYUNqY7qcgqPvSM46Z2zT/NPYhOGS8bvEDXbC+GqrK3C6LcENJEaSxn/AC+om2WTaksrJ0UUVAUlLRRSUUUUBRRSxQJRSxSUBRRRQFFFFAUUUUBRRRQdz+FJNSeFvlPNiRmD16bdf6UxcGdoB2+f/wDazvVbOjiiilmtMkooooCiiig6XfvXsXB8p5bZaxcazc8G5bRw/g61YsELKDBaQTEzG+DivHBXsHA3x/ZPBtc4m7BBthLQHkCOfe9cD61jk9nhJ5ud4/H18K3vs9yjhwQ9iw91T7r3AFsoq4Jz72R2mZrG8p9o0Xi2s3U8G4HfwWckhfHCzbBOFLb+bBAAx1ueQ8V/9sdF/aGU3WTxXYJp1QwZQxAMGJHae9eWe0vLLy8U+LlzAIuQSWGmMESpWY+QxWvZ3LrfieFvC7eu/P19o9P9obLfsbWbZOolVt48MCWXyiMpqggGCsRmJrB+2RP7Dwqs5dwbyXCwg6rau5EgmQPHABrZ8YOKThVN23c8Q25V00sBcVdWpSSIBCKuiIGox1rI+1XIuIawLjW2Cq7FgSp0G5wyAr7xMA2iB6Ad67e0svGvmcZ1jzWiiiuToKKKKB/guDa7cW2g1O7BVA6ljAH1Nex8v+wa3a4VrvG3m8XTOi0VCKTsC5BnMSRAHcjNeYexdu23HWBdEprkjaYBIH1Ar2S1z9+JvcRwk/4ItXHsKSAQbcEJq3K6NWNqxeWXFnG2a82H2aXbys/DHUAA2h41aSejDBI32GK9J9nPsY4OwF/amF+8GAuLkWkkYUbTJgSxgnpU3kfDGzb0atLEHIiQY32iR2in+f8AMFuW+LCPFxuGYoDHv2NNwj4ws/KlqZ1eYe090X7bWzasgoT4boIZQuAgKwNONiPxrzutnY5kCqyrFozCwJ9CTmayXF8M1toYR174NWNX5GaSlpK0gooooCiiigKKKKCRauEZ/dyJ/D8T1rgkjMb5Bj8qcBkCR2EDePT6Ul/VgN0Agdh0j6z86xO7d7GdzXRbaP12/XrR4ZwO9P8A9mXf+m/0NaZMvbxI+fpTdS/2C4olrbQN8VwOBc+6pPwE7USo9FS/7Jvf9NvpSjk97/pt9KpiIK9p4jm1uzwlmxZ4lUS3bUjw7RJa4VBdi5Hmlp+IAryL+xr3/Sb6VpuUc+46zY/Z/D1WxJQPolJ3AY509YkQTPU1nk9XhefDhy/nPx0+1eu2brf2ZYcablx1aTxAgMjFp0WzBzIyOlYh7KqSb3D3yBgJavkpmezTHpWd9oOccw4zw9YwiBQJtwSMat9yI+lU45fxYMwAf9SA/gazler3/s5Lxtv0ufXzT8N3xPtSujQy8XbBAkuzsDp92ATiI6dh2pOB4221i7a/anulwHW28zqRLqEGfRw3/YKydh+PXZv/AMg/mTUz9o4kgG4iAr/zBo1ASNRld8AjbrWeUuJ73hy42b6/2fthqKtj7LcR+4P4l/3o/urxH7g/iT/euz5mKmirpfZDiD91R8WFOr7FX+ptj4sf5ChlUli6VYMpggyDXt32Tcka8jcX94yq6gYReuSPNqMjy7AQY1V5insPf/et/wATf+Ne/ckfwOA4GW0LbSwLhHu7jWT6SQSfWsWbTbFnxvJ0VNVzYCSR5QIzJKwa8h9peZri9ZYqbb9TKkTEzv19d69a9vuMazwV0jUwcBVKx5MRqJ/dJ+f1keMPwOuwy4AYESe5EdPrSrEF7XmMHHf0+FU3tLw4KKy/dMH4Nt+P51bWLGnOsv5QhEYDIIO/yPzru/w/iIykAAgj59PxikbvZg6SrtfY/iT91R/3r/vXf9y+I7J/GK254oaKvf7l8T2T+MUo9ieJ/dX+NaChoq/HsRxPZP4xR/cjieyfxigoKK0g9g+I72/4m/8AGul9gb/VrY+bH/40GbrtmJJJOe9cVM5YLZfTdwpBzkQehxUNJwAlwdyMgExPzPWtCvFbBhoJMQRgz2eYP5+lMXeUcKFnXOCcNkwOxqGnIvECm26gEZDHM57TRWg/ZsEfWZ+lUF2y3DXgIOlsrP5fL8qD7PX9UBgTAMhjtqC//IfKpt72RvsPNdUx0JYkR8qCzN5IBLAasAGZntjrT6cKIJxnv+prP8lbWwsXAsglgrg5YRsO8D5gVpDw1yREAZnysT+OKNG1sP8A5Y+Df713+zt8v10NOiw8glSZ3Mjecb12iMDnIj3cD8qBnh7D+bUQe0fzwP50+nD4yB8s0tm0/wB4x/oBiO0NTly0ScY7bZ9f1NA14Q0mAAe5lh+dSeX2ZZQ+lsgYEDJjYzUdrF3UB4qg7sNPYxGG9DVly8BXTU0+dfT7wxUvYRls4HqBXYWngEH3cYzketBZZIXBG4JJPT6YP41QwQY6R8f9xXRJ7fj/AEpxCOgOMb/H5/Wla4Ttj6Tmg5t/A/KvQPZfhrdzgwHGoAXAPRtWrp6fkK8/VGmdR+g/I1s/Ybim1aGAKvcAEwo1eG7EfNQB8xRmxfe1t0WuVMD73hKgkSfNCiR8K855fwLfsoMROrOM+kRWt+0Rmu8TZ4ZZhzkyQJYqB6GImm/au6/BWVSydAVdIJILmZyAMLufNvnpUpHlo5dcsMy3l0F2NxFJ82kgAkruJgETBjNOLUe7d13ZYAtBOvO/USTnFSUQn1qR0i54e1IB9Af0K7NgSZ+uM/CoXCAY1npGkwO+ZifxqaYgCevr+BrbLpbY7/lR4Q7muLLBiQoJI3wcfOKW/wACxBCkoSB5gMj4TjPw70Q54S+prl9NO8NykiJeTGSTk+pAgfQCpScCg3Or+VBAgb/70SJ6fWrA2EWTAA6z/OagX+fcIphr9oR01AxPwntRHkH7OdOqIG0nqewpqnyHYAQxA2EGK2fs99lHEcVat3NLKLpIQtoUGAZMFpiQRsJqMsxym6GYW2to07MdUg/Lf4RWo5LwKgElQDJ2BxOR+H0ijhuUnl929a4mFYMAIBKkR7wK9IJ609y/ntpAFW4kapJJE5G+fhmaa1IeCs0wDICbEYDO2T6eQd/51PdvMF2J+PSOsR+Paqy5zHhrhdrt9NRwp1E6dGQZG8knHameJ9sOGtp5E8R1Pl6CSPMwYrt02zFFMe1HJ7kftCQGt+9pBnSDhuokfL8Ks/Z/nP7TbnZ1I1DAHpkzvv092KqX+0UEf+nBOZDPK/TTWZ5dzh7FwvahZBBWJWD0g9v5UTXqKKxmAR9JzsRBprjr4RQbjojHYFgp74dvhnFeccZ7R37oh3kdgqj8h6U1c51eYAFyQuwhYHyj8KGvTwUZVZ2QhTKnUjRPYxiZG0UyzFRqLrEGADGJPf8AGOteYNx7kzOf9Kj8AKdHOLwMh2B0lZHYxI+GNtqGvTLnEHALCf3ZEn5Vxa45SyEFB51A8wmSR2mvMm5ndIA8RoGwkwMRt8K64bmNxWBDuMiYYjbvQ1vuLYoxI8OcgM1wKwBMQJBxtTFy6yICL1qSsyWhfSB2rH+0p/8Aq+IHa9cA9AHaAKrak6yLb1bbgLlrWT49vXqifEIQkifdbBHSe43q3tgmYu2ZOcXYj6T+fWvMqKuJ5nqKXAAdfEcMuelwZGMHaa2nL+f2uBtcIrcQga9c8Y5JBtv/AIagAZ/zatsV89iu/FOM7UxLX1FwRN3nLm4oi3abwzjOVE5OYDNgdxVj7acCn7PcPkUQZYhZ+ALYE/XtXnn2Gc78fx0vHXdRU0XGguLR1K4DHMA6f4q0ftjz0XuWq4+9c0NoPulZIVgc5AUmonfHknH8b4Vt7gVXIIjVMZIHQg1Vr9oF4TFuzn/K3/lTntRxYWytv7zkH/tX+sfjWUCztVjXKtJf9v8AiW2FpPVbYJ/9xNRR7acYD/x2z6JH0iKrLfL7je7bc/BWP5Cp3D+ynFPtYuAd2Ur+dVEvhvbzik++G/1Cfyin2+0biunhj4J/uaaX7P8Aiz9xfm6iuh9nvF/up/GKCPd9t+Lb/mgfBEH8qRPbbiwIF3/2pP5VM4b7O+JcBg1qDsdZM/CAatOXfZmy3FN91dQZZE1eYdi2CPlQY/j+c3r/APxbjP8AHb6VDr0dPswthiTdYgkwIiOwmTNT+H+z/hV3RmPcsT/Kg88bmfEBgCzA9jA3xtWl4j7UuYLwycMri2lsadSKNZzObmc/CK74nkdwH/CsFoMqxYWgCY3mCfrUZOWcRpKXPCAaCW8UT5Z2aG7/AIVMM1mOK467dJZ3diTkkkyf0PwqLNbVPZkiSbgbHlHjOYx1C29s7SPjTd7luiSzWLYEgHw5Yz1DXGme1DGNpSprecLylxIdtICYhQrlvgmZg77ZqFY5UiagbTk5GltEyvo4GxOYBppjIAU+nL7hBIRoBgmDAJ2BNat7BXyoRbJKgC4fPJGF8qjSDpkZn0qWTbZYJZHwYYm4ZB98LsOuYJzTVxj25HfBg2nHXzCIETJmnLHs/dYA+UAzksBER9d+k1sByrygAqYgS/vepjHfrMb713w1lbUrqDuB5VCgBzAIBKgYwcmmrjJr7MvrCkxP3okD/VBkD6n0FP2/Yu8T29TAHyOqtjynmBFom+RrkxoYQQdhDECenban24kPJLtAjB6ZxLTEYFDGSPsKy+82qNx5V+pLH8qfPsmFyFttsIHi3DMTsjDpWit8YGcqCCyrBAgqD/mUENJ/lUf9oi4CWERJB1CYAwFJjfvn61Fw1zD2QF7iLrk2Um458yXCTLHOHj8qWx9nyMMvb9dNs4j1NzerTmHFOtxtGSW6ggAE5EZJMbfGnLnMjpwxzk7KNwI75zv6b1OPaFnVTcR9mlkZ8W4Pkv5b1DP2eICPNejvFqPQk6tvqa0d7jmJJOUAnWPQDJEz17VU2uc6nhPFuapCwmkQCQfMYODiqmIqfZiCB/isveQD9AD/ADrhfs5STPEHBj3VHpmW71puH5r0bRqByoaGEDqJOc7etOPzQEEafx/n6d6piZ9mfs3b4TjCus3Ev2jbJIAAltUYP+QDsdXpV59pvD+FZVLY02ww8q6Qi76SZ8zNls7ZrBf2wRxKuou4gn3gNanBGCgEdq9X9veBPFcGGtHBC3J6MsSAT8/wkwBNRntY8x5Ry2zdGu4gdh5RIkAYIAG3U1eW+EVfcCrnoqj5YFZ/k3FFZWCdR2Ebr6fCatbgxJJI+O0xIbBPwjt0mjVTxO5x8P6022Dgrvtn8M757VDv8WFgSMkCDvLYG/y7V1e4pVBM4VSdIIzpBJEHrA+dUTbd4jcYiZmMz2gjt1712D/TFQbPHqQBhQ3uqDDE7wAesZruwujGpjJOXJYjE47fCiJLWgSGgah16xSX3YRpBnrtj4gkYri0CBBz/m6/TtSC4Sesb/Ggc15z+vn/ACin0uDrTLDA6D1pEt98+tBiLvtIzW9ofs2RBG/Qj4RUbhbx4n3GMp0TDfw9agf2tw4M+I5GwTSfL6zsfpUnh+eWVJZVeOpCxuOvTPqelUSOItvpXS7QCA2V199On3iT8qdHEhEDaDqgj/EGoiN2Ag/Iem9N8Hzk3jNm2Qij/EuEKAo3Gcmew3NQrvMnksy4B8oIIZpMQGMx06VFSeG5wbjgoPUsLeiCBgh21ZgdYq1LaxqGSDAJU7gYI26x+jVPy72iv2/LZthmcnSun3cAkBiuon4EAZn0mPxXHPm54Nsg/wDMZ3b6AtEZ7UJURbHiXCr7kEkBUy597yDI2mZnFSOG4PpbCrjDgTqnvkD6zXJ4HiUA0Pw8tB8QauvQBhB+h29KjC/xQZh4iszqSNKQAQy6mYaQIiR8Y9ag0dribamDOoRIKAic5kiDtOO1Red8Wi+Zi5J2kqABHRYHfoapr3LuNYT44aeiCO2D5RG9R+F4C+rBGvw2wUqbhGNh+ulF1Ycqui6SUcyMQ7IwPwUA+gmMUX+ZcOt2PENxx5MSq7nECFkEnJmq1uD4pWKqxAOMDwwdxspn4TTXD+xPE3AXHhqo++z6BI7ahJ+Qqpq/4WLb3WAK/eb7x0jAIVf9JGexqFZ9qPFdbdu0bhn3nxAzqMZ095npmuuRcbcsjwXQ3ATAbGgDqrMASVn6TVpwvBra16EVTcBJCtpI6hQ249P6VFVPNfam2rE2ZuP3ghfUebJyOkfGpvJeIu3rNxmtwR7qMvludck7Rjzd6lcua1w90Tbti7nSZLOeuSxJJ9YFccbwVm8zHwylwtqLBmk7nSRIEbbRtvQ6oXBcbf4h9DI1i2ROtCQcdnIgye3pmo3C8iu2W8VrjZaCoUO+5gtn194TBNW3G37lrSLaNcYbhZCx6scGfnVzZ4BXQMbmhmGbbCY7glcdd80ENOBm2SuHnLMU9MPGTG9cXkdYhpIIlQQw9SeoA+FdF/DZrbNqGxYadBBBzsCTG+DXHEcXatAa2A1ZEkzGcTE4n8aipXBceJYFCQuxYys9DPvD+m9ek+yvM7rctcOql01IhbyKykSoMyYAaJ6iKwHK2tXkuXbcFbcAtEEscx5tsDqDtUTnn2q2xYfh7WuGtwryNa3Bhg52IOgZAxO1Vis1zDmughgR/wATzGQTgyfrBrZC2twTq1DO0AEGPT9TXkT3NYCjJJ/3rT2vabikAmxbYADKiJx6HsKG6297lasgGRAwQYMj19esUyvJ1xlo3GB16DGP6Vmk9t74OluFaQB5VBkTET5Z2I+vrTw9r7/ungrsHoAwJ+Hkqq1yKFA8pxH0wJp17gjK4/W8elZfhuf8SQAvA34H+aP/ANliptjjeJJ/9FcA7LcskSfj+NEW9ritWInPTfBx8qbu3WI8oAHWZzt6fqaif2ndAWeFYTiTesmJ7jV/KmLfPXQQ3D3mjEg22B7Rpagt+Hn75GMQAY6f7H61Ls30HSfjMD6VQXOdEZ8HiQD93wW+O4kjfag8/tH3lup6Nav4PbCUFfZ4ayhAtC2WIkLbCkgD7xK9Ou9VfNLZLFGW2x6asAE9WJIMwdx/KpPGEM6m34hA3JUQe2Vn16n+VRl4PUZ0gSZkwTPqM/jJz2FFQeWpcR5VSwxqFshUnpAgMdjn41N8e4+bVuWJlQdIkkmWYtn5b1xd4XV7phlnC+8DsZ6/HapaLctCUtkLInwl82P3y2nJ7/HpQMcVZY6PEPmiNNk9DOzRGfU/hXPCez/FkQGNtSZA8hGBuYJE57VqeX2EUKYU3OsEQJ38056H40zxvNwpA1ZyYkY/zZyZ2nagprPsmEuKxd3uCGDM0GR+6N/nXV1Ft6mBOptXiapZyOsRj92P1Bd45suYXT98tAER5pHXtVbzzn9tgblohrk+eSxCE9VGxBMxG2og9JgsNGFuhtLEYkICR2luuNuk1EXmJa4fCOsyRpyV6wScLGxxJxVSns3xfFDxjDA7tOwjfSBNW3A27NoKEOq4F0yWJBJiYAnbIAxQTRcNtJ4i4g83l94nYgaYEzvuOnxqK9lng62TMqwRtRz3YeXIB2BzUz9uGoEWj5Z1NgSSPukknYjoZxtUW1xWi41wln1ZCssP6ZbONPz6RtRXI5QpEaGuEffZ3ExuRLR16Y+FWdm2dIEaAADpw0DGNWxO5jO9MNxNx2JgAmIJ1MCCNShQYAnGOneacPEKwIJyDlVIU432753oO15fanXpGsEebQA0zkzG/wAKlnmJUABmg4AMXBLdApBx8O9RLV5RCFgJbCsZJJG+cEbZx8Kl3eBYCc6cl2XMaQd4DY+EHfNAcKGcvpVxBIkqQpPp3FSRw9wjSVbBjpt1O9R7fNVKjQVxJ1EiCFiepxkj0q14PiRkARv5liO/pv32oIy8sAHm36mCNgdt53n6dMVxf5ajj3iO8apOfj8dv6VaDSACzHJIBJmZEjb0FVo4+2WZFaWUiYxpE95hjnIHeiahWeX27bFZuEuMoHbK+baT89+mO9V/Ecq4VyUUOifeeLS56gMULEfA1ouYXFA8pBJgQWKgnrJgkY+WajlEYDWNW/uSQAQd9PQycZG1BmbnsZaJ1I2gEgKVJmDsSX7jt3Fdr7Kuqyl0OQwAU2t5OSWBEACcicitAnB23t5TTAwtxoJjYkCYE4qRxNqcM0HV5ImdzHuj44OMmqjP8Ny7iQ0TZmCR/wATYYK+UGJJOSatrdrjBnXw4g9rjYiOpX86bblIDmDpLFdUeVgSZMkfPf171N4ceWCQJ90BpABOJAOf6UUWFvkCeIRP9NgY+Gp2qLxnIEdSbnEcReO2nxNCztGhAAKtlAAzLGO0sROP0c0ttVYe6UkkNJAKxMGR1M9KIzDew/CEgBCMEk+I2OxIO/4VFPsLYZotXLsjBCmYO3USOtaTiOaJauBGXMyxXUVAJMSSPTbbfNQF5pd8fFtWRgzK6mGIjAY+6NooKhPs/wDNnibgEwYBP1I2xXdj2JsHAuX2iZOoAbxiFP6NaYKzKC0pOSO5HTE4+HX6VFsczuEnUAojpkyCd/wx/vVES7zK3OlmzAIGcY2Mbd8dPjUFuNso+pQ+orgiMQds/CNpJP0o7l0DVplmEguTA0xIOvcnHpgHbE1b830FwvmnEncZnBOdx+fxoa1132mFuIRdTHLMfumMjuc9IFHEe0SksSwEzsFLACcyfLMrGaxCMt0qrSDMAzOMALJq74S3Y4fzES4AkvpYQxHmClcEDPfFDUvmftDGlWJBIDMApMruA0kZ+GMbVDs8ab1zTZXEyXcNpEbYBwB2JM0Hmts3llLbEsQ3iIHIGBMnrg4+HfEa5zprrMCpXJARFwoY6QD/ABEYEzHpUE3mnAagPFvAwoG6qM7RmMEfiK65dyNNIJSJEmTqGDMTgEYBkYxTXE3tC+CqlrzAFtRDkECNOxyBJBxEnerHgARbJ4gqgKEICVOm4DKFSxiYIxM4JnNFPXrhnSTKqIkyYxIOlThQIz8sU2OEUu91GcsTmCFQlT7qQMCB0PfJipFnl7qtpmZmLW9JDNDxGYmR+901YGcVX8QH4Z1VWZQT5g0GDpBEDoSCudXTtFQTWsQ3iRICgkQzEmJKpnTicSNz8654PmdrimyjvA0kKFVgCQdWkmD8p9aTi+MIeJJzKgjyuBIK6RhYbcE9PopulFUC2qm51VdW3UqgIMYMEgYPyB7hW03ZEkpgMQrGJB0jWCCcGR3OTsRY3FRrhuC2SWJ906ZEiPKvpO/YVX8RzlrYlwGAxFwIACRJXVvMdu3Su+DAuea2cRJCEtGOhME/OM0Ek2gViCApkGTqUjODuRM+o2NVI59c1MsF1GkHQra1D7SVJHyEU/f4wIBbCksQcGWAOcEsfmfzimhbZyrFfOsaXCqkCRkz0E9cD5mAsLPDFcKQI6EhIyvmI1HO/XtvFSrrG3bnxC4AGs7BQIGdQk/dg5mT1iektX5AZ0C6czOrUNRMqI0kYwdwcSRFN8dwyopeFuQJ3kz1Eid1Ow6xvJCgDmmykSNJ6nt27GaZs8Z4mSrKD0AEjbInpGf1FJwtwEzpBTXJD6jqXEgAZUkZjocQQZDacJxLOz29FveGw5CThNMneBn8ooan2+VnVJLaYAgCZzOfw2mrj9mWYAAGzyO+wA6n4yKz/Lr11VIu3yWJkQqA6ZME7jzD6bCerN+9xDXGPjr4TH3GBYoFCnT5ckkbj1qjRq9u2oVdCpJJAAyd9hiesHsaruccaXUrZv8AhPiZzuDggGVPrPT61l+/dJKKpcagJDAYB3OCQce7nbY1JFpLZLXU0KfIIbTK4JJKgNMkmTPXOwoiXyqzdE/tJUgH7s5kTu2YAnHqTgCpw4JAfKpSfMcgScwPxNUHH+068OTZuKBOpiy6m0eICqkdZgmRIBnGKZ4X22N8BLSQUQsT++EwUg6jgGZEn5TQaa3xTD/iKF+LDMbwJxHzpn9rOo6HRlkQgUyAerOW9MYyag8bxzrbd9yIdVZWLMGchVCLGnGM5nviXOH5YreYJ58ST/hso94grnp0nHXegm3rcOGEgLI8zRJI7DGAJiKQ3FBPQmDqgZkbCPNj4Rnenv8AEydC6JiZ8xGmZPTExv0Jql43hE4iTre042IOlhHlGSMgzsN5oLa3xR9TjE7mZxn4fWnbRJ3jvsKgWStu2BcGptMM8Ey3byrBx96AM+tTctBgxGPKZ+GkZ6HJqjybmnOdUog0qpIBESQNQExjY1A4e0D7zADr1OOw3nNW/wDd4Lhluu5WQtsADqBJyRt2qM9p2Oi3b0EbiRqBjM6sjeiIbugYlSesGIg5iPw+E7Yru7xD3Zd86RBO3QxJ79h6U5w/KHYGFLEQMFYEzuZ3pw+z15VlwEWNRDNmOh0DP4dRQHLCpJa97oUkExkgQFHczGJ6VacoyCYJYkBSRB1AkARtgdSSBJFReUcnV3E6mtgNOGGuCMrjY4xvWv5ZwtssjFvDdiToPlgSdkBxA7dgZyRUWIFvl1q3LJLCRNzJZi04TqSSoAC1NfkPjNaZ9elQCyDKspYz3yCYPp2irLhWsAuykqVCQrBmCqrwh0Io6GYBJgiaY47mSkNH+I0nSCdKKykaEYbtnIGM7xRUriOJUMyaD7kJcEMqm6CuQAYbHYiIxBrK85voC9twzvASLKEaggAklhMAj7sZHUUcVe4g3W03RBgHUDcLamZW1ALCmWIgQPL1irflvKCuhAY0zuIcsF80sphZmMz032BFLwaNctrqOmA9uWUBmDFdWoSTqGkD0EHrV5yxVR9WkmM6iRLbqxMnBOOwMEbiKfTk5F9nx4cDwxEBerNqOBO0Cq/iOGWNZOnQI1HzMNXmgDOCIkRs2KKtOLazfU2mKlYIYyZ1GNmOGjqdwNqreF5Z4T6R/how1AKoyNpJOYkxnpIM1L4e8tsWbgMS8MGiTIJCi2vlnU6+bEZHpTvMlUwcyDge6CTjA7/CoInHXlUjJbI3BJY9MfqJ6Uh4kST5k1DUBcIJBBgwF3kal2BIJkZrrmPDsZSNT6Q4iQDEnTIIMjaNqp+RXbrk+MhXEBiApEN0TfrAOw+JoJYsh7rN5gy7LqYM4BkCJOIGxx8sVO4Di7hHnTJY62aFPU6jBMk9xjeovEcTbRoW6XZ8IoWWAMjcE6tpnbNTeGDoQypicnOwmSRG4MY9TQJxvDuwGm4Qy7lhuB0IxA6SIrnlts3EBtrJAMl5Uzv5SRPYzBqv4vi76cSxXzWztM4LKpgwwJ+OYk7VLt8cofSQ6O4WTqEd4ULknJPTqaoe5lcK2p4lRhgAygicbvBggHcmpdng48x0nUdYkadI3mR90EzJwes4rjmNlGWSpLAMVHqdt56jeCdqg8OHC/4gnSCw8xJGmT5SYEx88dagtOO4JrtsW5i2RLi2QjdSYGCZGYPTMGZqPw3IOCQx4MtBBNwsTGJkEx2zFMtx4dFI1aCJWBJKyJJAKkAT+8DOSRtUa3zQ3AUSFBUk+KMKm0hYDE53HhrJ+9vRCc89lbV1m8M6C5HhiSQxG5gkk4kxuPgIqd7K+xKWbi+LcZjIhdIAVs/ekmDtGJxPSrTk9hUuByhIU75OkMAGIHTH9KsuLsC7cUWzIWHZgd8nSv1Hm+XU1RiPtR5EwvG8knCgqAcAD3hHr+dZTl/tTftupLtcVcaXJPl7A7j5VvvtSvseHGkEecaiD5SACsT6kjHp6V5TVR6xwvt/wjkeZ0JEFWGJJOCZiPnGR8Kh835pY4iHtqxa2FJ8MBWYEwCvVtPYERXmVdJcKmQSD3GD+FB6Tx/tAVhlQsFYLdAYhiWEjSCsRGMwZ/GoufaFAi3b8vZiDETEYOIrK2eZ3FmGJ1e8GhgYM5DTTF27qMmPkAB9BQbvgONIVXeT+0Ei2s+W0E/MnH40vGcqttd0uASxljpEtKl9RO4MnbrRRQMcVzxbKG3YXSXJAYqkq6kgtIHrCgbAbZrKWka/dALElsanycUUUGmQ+E9qwpI1IQzRMDzMSEJgny9ar+X81Is8QyFw4VCCx14ZwrZP3jqGekGO9LRQM8s9pvDW4HUuXXSGLHERBMeYkfH0q15bYKWg4aEUsh8oLM+qSwE6VxgHJ+HQooRo+Bvlntpv4iBgfdWTqJlBPx3Pyqw4m54dnUSTDb/eI1R0jqdu3WkoqKThuMF22GzDAgz73mjbp1PTtWY575LZaMalbTMyA2kCYEb/AIDeiigtOB4MrbW6WMk9CPL1EYE4+HTtNWPAcAty9427HymeoVYG3w+hIzvS0UHXO0IAcnMgYPx2rPjhRcVskeJDsZzK9ZjpOB3zRRRT6WltroCiANJOzTKwxaDqySYOM7Go/HcS9vz23KtAIJ80KNJCxImC0wZXsoooojs8YDvJZPI7GJc7lvTMn5Cl4VdRYhRqUlck582fNE7UlFFSuJ4rw/Pk+WYxGfTuAN8TXPB3wR5wTOSQYOTt1+E9vhRRRUGGuC6GW34dqGUAMpZU8qK4BggDOnYkU/wsOviAtDDWxYAsRaEkmMEzhVwi7wSKKKMpKcyeyXbUV0WluuFkhbbkEW7YMa3aPNcf5CneD581xlt5S8EF0uhEaXZYXbeGAOIyfSiigTiLaXOFvcOwJyzI07OzOJg9NSlv+41irPsodTC4+FTV5d5xiD86KKGJH91E1xqaNRB2nYwRjupx6inf7rWdSrNyWYoMr7ykgyYwMHOfhRRQST7EWVSS9wnJHugQATt3wag8F7N2XIlnEoGxH3iQN/gfwooqo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In 1981 a </a:t>
            </a:r>
            <a:r>
              <a:rPr lang="en-US" dirty="0" smtClean="0">
                <a:solidFill>
                  <a:srgbClr val="FF0000"/>
                </a:solidFill>
              </a:rPr>
              <a:t>10 megabyte </a:t>
            </a:r>
            <a:r>
              <a:rPr lang="en-US" dirty="0" smtClean="0"/>
              <a:t>hard drive cost nearly </a:t>
            </a:r>
            <a:r>
              <a:rPr lang="en-US" dirty="0" smtClean="0">
                <a:solidFill>
                  <a:srgbClr val="FF0000"/>
                </a:solidFill>
              </a:rPr>
              <a:t>$3,000. </a:t>
            </a:r>
            <a:r>
              <a:rPr lang="en-US" dirty="0" smtClean="0"/>
              <a:t>To store </a:t>
            </a:r>
            <a:r>
              <a:rPr lang="en-US" dirty="0" smtClean="0">
                <a:solidFill>
                  <a:srgbClr val="FF0000"/>
                </a:solidFill>
              </a:rPr>
              <a:t>1 gigabyte </a:t>
            </a:r>
            <a:r>
              <a:rPr lang="en-US" dirty="0" smtClean="0"/>
              <a:t>(1,024 megabytes) would cost $</a:t>
            </a:r>
            <a:r>
              <a:rPr lang="en-US" dirty="0" smtClean="0">
                <a:solidFill>
                  <a:srgbClr val="FF0000"/>
                </a:solidFill>
              </a:rPr>
              <a:t>300,000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Cloud services offer </a:t>
            </a:r>
            <a:r>
              <a:rPr lang="en-US" dirty="0" smtClean="0">
                <a:solidFill>
                  <a:srgbClr val="FF0000"/>
                </a:solidFill>
              </a:rPr>
              <a:t>1 gigabyte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$0.99 per month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19600"/>
            <a:ext cx="1828571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web interface and </a:t>
            </a:r>
            <a:r>
              <a:rPr lang="en-US" dirty="0" smtClean="0"/>
              <a:t>“synced” folder(s) on your computer; </a:t>
            </a:r>
            <a:r>
              <a:rPr lang="en-US" u="sng" dirty="0"/>
              <a:t>if you delete in one place, it will delete in the other as well</a:t>
            </a:r>
          </a:p>
          <a:p>
            <a:r>
              <a:rPr lang="en-US" dirty="0" smtClean="0"/>
              <a:t>Limited space with free account</a:t>
            </a:r>
          </a:p>
          <a:p>
            <a:r>
              <a:rPr lang="en-US" dirty="0" smtClean="0"/>
              <a:t>Multiple users is possible (collaboration)</a:t>
            </a:r>
          </a:p>
          <a:p>
            <a:r>
              <a:rPr lang="en-US" dirty="0" smtClean="0"/>
              <a:t>UNLINK computer/devices from account when no longer in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</a:t>
            </a:r>
            <a:endParaRPr lang="en-US" dirty="0"/>
          </a:p>
        </p:txBody>
      </p:sp>
      <p:pic>
        <p:nvPicPr>
          <p:cNvPr id="1026" name="Picture 2" descr="C:\Users\robertog\AppData\Local\Microsoft\Windows\Temporary Internet Files\Content.IE5\JAZWTPCD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434368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Open account</a:t>
            </a:r>
          </a:p>
          <a:p>
            <a:r>
              <a:rPr lang="en-US" dirty="0"/>
              <a:t>Create folder/file</a:t>
            </a:r>
          </a:p>
          <a:p>
            <a:r>
              <a:rPr lang="en-US" dirty="0"/>
              <a:t>Upload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Share </a:t>
            </a:r>
            <a:r>
              <a:rPr lang="en-US" dirty="0"/>
              <a:t>folder/file</a:t>
            </a:r>
          </a:p>
          <a:p>
            <a:r>
              <a:rPr lang="en-US" dirty="0"/>
              <a:t>Collaborate</a:t>
            </a:r>
          </a:p>
          <a:p>
            <a:r>
              <a:rPr lang="en-US" dirty="0"/>
              <a:t>Download/install </a:t>
            </a:r>
            <a:r>
              <a:rPr lang="en-US" dirty="0" smtClean="0"/>
              <a:t>software</a:t>
            </a:r>
            <a:endParaRPr lang="en-US" dirty="0"/>
          </a:p>
          <a:p>
            <a:r>
              <a:rPr lang="en-US" dirty="0"/>
              <a:t>Delink computer from account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</a:p>
        </p:txBody>
      </p:sp>
      <p:pic>
        <p:nvPicPr>
          <p:cNvPr id="8" name="Picture 6" descr="http://www.seobook.com/images/pm-crm-post-skydriv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747"/>
          <a:stretch/>
        </p:blipFill>
        <p:spPr bwMode="auto">
          <a:xfrm>
            <a:off x="7924800" y="407371"/>
            <a:ext cx="106680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2" y="1676400"/>
            <a:ext cx="21236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974" y="1447800"/>
            <a:ext cx="4299426" cy="4525963"/>
          </a:xfrm>
        </p:spPr>
        <p:txBody>
          <a:bodyPr/>
          <a:lstStyle/>
          <a:p>
            <a:r>
              <a:rPr lang="en-US" dirty="0" smtClean="0"/>
              <a:t>Storage &amp; collaboration application</a:t>
            </a:r>
          </a:p>
          <a:p>
            <a:r>
              <a:rPr lang="en-US" dirty="0" smtClean="0"/>
              <a:t>Requires valid email address (need to open a Google account)</a:t>
            </a:r>
          </a:p>
          <a:p>
            <a:r>
              <a:rPr lang="en-US" dirty="0" smtClean="0"/>
              <a:t>Open account at drive.google.com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9668"/>
            <a:ext cx="3982006" cy="3810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</a:p>
          <a:p>
            <a:r>
              <a:rPr lang="en-US" dirty="0" smtClean="0"/>
              <a:t>Upload/download files</a:t>
            </a:r>
          </a:p>
          <a:p>
            <a:r>
              <a:rPr lang="en-US" dirty="0" smtClean="0"/>
              <a:t>Create/Edit files</a:t>
            </a:r>
          </a:p>
          <a:p>
            <a:r>
              <a:rPr lang="en-US" dirty="0" smtClean="0"/>
              <a:t>Sharing files</a:t>
            </a:r>
          </a:p>
          <a:p>
            <a:r>
              <a:rPr lang="en-US" dirty="0" smtClean="0"/>
              <a:t>Download &amp; install app</a:t>
            </a:r>
          </a:p>
          <a:p>
            <a:r>
              <a:rPr lang="en-US" dirty="0" smtClean="0"/>
              <a:t>Unlink devices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 Content</a:t>
            </a:r>
            <a:endParaRPr lang="en-US" dirty="0"/>
          </a:p>
        </p:txBody>
      </p:sp>
      <p:pic>
        <p:nvPicPr>
          <p:cNvPr id="4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obertog\AppData\Local\Microsoft\Windows\Temporary Internet Files\Content.IE5\LUBRTNVZ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90686" cy="25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646237"/>
            <a:ext cx="6397009" cy="4525963"/>
          </a:xfrm>
        </p:spPr>
        <p:txBody>
          <a:bodyPr/>
          <a:lstStyle/>
          <a:p>
            <a:r>
              <a:rPr lang="en-US" dirty="0" smtClean="0"/>
              <a:t>Two file types: original &amp; Google Docs format (different icons)</a:t>
            </a:r>
          </a:p>
          <a:p>
            <a:r>
              <a:rPr lang="en-US" dirty="0" smtClean="0"/>
              <a:t>Upload/download files</a:t>
            </a:r>
          </a:p>
          <a:p>
            <a:r>
              <a:rPr lang="en-US" dirty="0" smtClean="0"/>
              <a:t>Create files (Google Docs format)</a:t>
            </a:r>
          </a:p>
          <a:p>
            <a:r>
              <a:rPr lang="en-US" dirty="0" smtClean="0"/>
              <a:t>Share 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Drive?</a:t>
            </a:r>
            <a:endParaRPr lang="en-US" dirty="0"/>
          </a:p>
        </p:txBody>
      </p:sp>
      <p:pic>
        <p:nvPicPr>
          <p:cNvPr id="6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81200"/>
            <a:ext cx="2591162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Double-click on files/folder to open; single-click to select</a:t>
            </a:r>
          </a:p>
          <a:p>
            <a:r>
              <a:rPr lang="en-US" dirty="0" smtClean="0"/>
              <a:t>Notice additional options when selected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  <a:endParaRPr lang="en-US" dirty="0"/>
          </a:p>
        </p:txBody>
      </p:sp>
      <p:pic>
        <p:nvPicPr>
          <p:cNvPr id="7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19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1000" cy="4525963"/>
          </a:xfrm>
        </p:spPr>
        <p:txBody>
          <a:bodyPr/>
          <a:lstStyle/>
          <a:p>
            <a:r>
              <a:rPr lang="en-US" dirty="0" smtClean="0"/>
              <a:t>Click on “New” </a:t>
            </a:r>
            <a:r>
              <a:rPr lang="en-US" dirty="0" smtClean="0">
                <a:sym typeface="Wingdings" panose="05000000000000000000" pitchFamily="2" charset="2"/>
              </a:rPr>
              <a:t> “Upload file”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Files</a:t>
            </a:r>
            <a:endParaRPr lang="en-US" dirty="0"/>
          </a:p>
        </p:txBody>
      </p:sp>
      <p:pic>
        <p:nvPicPr>
          <p:cNvPr id="7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38400"/>
            <a:ext cx="2776713" cy="341018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4457700" y="3210909"/>
            <a:ext cx="685800" cy="533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1000" cy="4525963"/>
          </a:xfrm>
        </p:spPr>
        <p:txBody>
          <a:bodyPr/>
          <a:lstStyle/>
          <a:p>
            <a:r>
              <a:rPr lang="en-US" dirty="0" smtClean="0"/>
              <a:t>Option to download as Microsoft Office 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Files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74" y="2062269"/>
            <a:ext cx="5320126" cy="4643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Files are by default in Google Docs format (similar to Microsoft Office)</a:t>
            </a:r>
          </a:p>
          <a:p>
            <a:r>
              <a:rPr lang="en-US" dirty="0" smtClean="0"/>
              <a:t>Add apps to create more files: image editors, diagrams,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Files</a:t>
            </a:r>
            <a:endParaRPr lang="en-US" dirty="0"/>
          </a:p>
        </p:txBody>
      </p:sp>
      <p:pic>
        <p:nvPicPr>
          <p:cNvPr id="7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87" y="3048000"/>
            <a:ext cx="2776713" cy="34101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flipH="1">
            <a:off x="5948187" y="5115909"/>
            <a:ext cx="685800" cy="533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file has a Microsoft Office format, it will automatically save in Google Docs format (this format is compatible)\</a:t>
            </a:r>
          </a:p>
          <a:p>
            <a:r>
              <a:rPr lang="en-US" dirty="0" smtClean="0"/>
              <a:t>Notice different icons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Files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6" y="3744309"/>
            <a:ext cx="4757908" cy="1543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6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Million of instructions per second (MIPS)</a:t>
            </a:r>
          </a:p>
          <a:p>
            <a:endParaRPr lang="en-US" dirty="0"/>
          </a:p>
          <a:p>
            <a:r>
              <a:rPr lang="en-US" dirty="0" smtClean="0"/>
              <a:t>University super-computer in late 1980’s ran at </a:t>
            </a:r>
            <a:r>
              <a:rPr lang="en-US" b="1" dirty="0" smtClean="0">
                <a:solidFill>
                  <a:srgbClr val="FF0000"/>
                </a:solidFill>
              </a:rPr>
              <a:t>7 MIPS</a:t>
            </a:r>
          </a:p>
          <a:p>
            <a:endParaRPr lang="en-US" dirty="0"/>
          </a:p>
          <a:p>
            <a:r>
              <a:rPr lang="en-US" dirty="0" smtClean="0"/>
              <a:t>Intel Core 2 chip (used in desktops and laptops) unveiled in 2008 ran at </a:t>
            </a:r>
            <a:r>
              <a:rPr lang="en-US" b="1" dirty="0" smtClean="0">
                <a:solidFill>
                  <a:srgbClr val="FF0000"/>
                </a:solidFill>
              </a:rPr>
              <a:t>59,000 MIPS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When file is open, notice menu &amp; formatting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Files</a:t>
            </a:r>
            <a:endParaRPr lang="en-US" dirty="0"/>
          </a:p>
        </p:txBody>
      </p:sp>
      <p:pic>
        <p:nvPicPr>
          <p:cNvPr id="7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30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ways to share files:</a:t>
            </a:r>
          </a:p>
          <a:p>
            <a:endParaRPr lang="en-US" dirty="0"/>
          </a:p>
          <a:p>
            <a:r>
              <a:rPr lang="en-US" dirty="0" smtClean="0"/>
              <a:t>Inviting people</a:t>
            </a:r>
          </a:p>
          <a:p>
            <a:endParaRPr lang="en-US" dirty="0"/>
          </a:p>
          <a:p>
            <a:r>
              <a:rPr lang="en-US" dirty="0" smtClean="0"/>
              <a:t>Sending a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Files</a:t>
            </a:r>
            <a:endParaRPr lang="en-US" dirty="0"/>
          </a:p>
        </p:txBody>
      </p:sp>
      <p:pic>
        <p:nvPicPr>
          <p:cNvPr id="4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4" y="2743200"/>
            <a:ext cx="5096586" cy="2333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74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41437"/>
            <a:ext cx="8001001" cy="4525963"/>
          </a:xfrm>
        </p:spPr>
        <p:txBody>
          <a:bodyPr/>
          <a:lstStyle/>
          <a:p>
            <a:r>
              <a:rPr lang="en-US" dirty="0" smtClean="0"/>
              <a:t>Click-on   </a:t>
            </a:r>
          </a:p>
          <a:p>
            <a:r>
              <a:rPr lang="en-US" dirty="0" smtClean="0"/>
              <a:t>Invite 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  <a:endParaRPr lang="en-US" dirty="0"/>
          </a:p>
        </p:txBody>
      </p:sp>
      <p:pic>
        <p:nvPicPr>
          <p:cNvPr id="8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6079575" cy="2244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24896"/>
            <a:ext cx="457200" cy="4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41437"/>
            <a:ext cx="8001001" cy="4525963"/>
          </a:xfrm>
        </p:spPr>
        <p:txBody>
          <a:bodyPr/>
          <a:lstStyle/>
          <a:p>
            <a:r>
              <a:rPr lang="en-US" dirty="0" smtClean="0"/>
              <a:t>Click on </a:t>
            </a:r>
          </a:p>
          <a:p>
            <a:r>
              <a:rPr lang="en-US" dirty="0" smtClean="0"/>
              <a:t>Send link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  <a:endParaRPr lang="en-US" dirty="0"/>
          </a:p>
        </p:txBody>
      </p:sp>
      <p:pic>
        <p:nvPicPr>
          <p:cNvPr id="8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99" y="2605206"/>
            <a:ext cx="3900901" cy="2509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24896"/>
            <a:ext cx="457200" cy="4277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608670"/>
            <a:ext cx="4207173" cy="2509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8162"/>
            <a:ext cx="2590800" cy="2437838"/>
          </a:xfr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Google Drive</a:t>
            </a:r>
            <a:endParaRPr lang="en-US" dirty="0"/>
          </a:p>
        </p:txBody>
      </p:sp>
      <p:pic>
        <p:nvPicPr>
          <p:cNvPr id="8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199" y="1341437"/>
            <a:ext cx="8001001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Install &amp; configure Google Drive</a:t>
            </a:r>
          </a:p>
          <a:p>
            <a:r>
              <a:rPr lang="en-US" dirty="0" smtClean="0"/>
              <a:t>Select folders to sync with account</a:t>
            </a:r>
          </a:p>
          <a:p>
            <a:r>
              <a:rPr lang="en-US" dirty="0"/>
              <a:t>Make sure </a:t>
            </a:r>
            <a:r>
              <a:rPr lang="en-US" dirty="0" smtClean="0"/>
              <a:t>Google Drive </a:t>
            </a:r>
            <a:r>
              <a:rPr lang="en-US" dirty="0"/>
              <a:t>starts on system startup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6" y="2971800"/>
            <a:ext cx="1571844" cy="2534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5334000" y="5040137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5" y="3952590"/>
            <a:ext cx="1950689" cy="14574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Unlink computer/device</a:t>
            </a:r>
            <a:endParaRPr lang="en-US" dirty="0"/>
          </a:p>
        </p:txBody>
      </p:sp>
      <p:pic>
        <p:nvPicPr>
          <p:cNvPr id="8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199" y="1341437"/>
            <a:ext cx="8001001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Right-click on Google Drive icon on taskbar</a:t>
            </a:r>
          </a:p>
          <a:p>
            <a:r>
              <a:rPr lang="en-US" dirty="0" smtClean="0"/>
              <a:t>Click on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“Preferences” </a:t>
            </a:r>
            <a:r>
              <a:rPr lang="en-US" dirty="0" smtClean="0">
                <a:sym typeface="Wingdings" panose="05000000000000000000" pitchFamily="2" charset="2"/>
              </a:rPr>
              <a:t> Account  “Disconnect account”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will no longer sync files from your computer to Google Drive</a:t>
            </a:r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228600" y="471459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4" y="1772674"/>
            <a:ext cx="356476" cy="513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81" y="3657402"/>
            <a:ext cx="5060119" cy="228619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172200" y="4800501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web interface and </a:t>
            </a:r>
            <a:r>
              <a:rPr lang="en-US" dirty="0" smtClean="0"/>
              <a:t>“synced</a:t>
            </a:r>
            <a:r>
              <a:rPr lang="en-US" dirty="0"/>
              <a:t>” folder(s) on your computer; </a:t>
            </a:r>
            <a:r>
              <a:rPr lang="en-US" u="sng" dirty="0"/>
              <a:t>if you delete in one place, it will delete in the other as well</a:t>
            </a:r>
          </a:p>
          <a:p>
            <a:r>
              <a:rPr lang="en-US" dirty="0" smtClean="0"/>
              <a:t>Limited space with free account</a:t>
            </a:r>
          </a:p>
          <a:p>
            <a:r>
              <a:rPr lang="en-US" dirty="0" smtClean="0"/>
              <a:t>Multiple users is possible (collaboration)</a:t>
            </a:r>
          </a:p>
          <a:p>
            <a:r>
              <a:rPr lang="en-US" dirty="0" smtClean="0"/>
              <a:t>UNLINK computer/devices from account when no longer in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</a:t>
            </a:r>
            <a:endParaRPr lang="en-US" dirty="0"/>
          </a:p>
        </p:txBody>
      </p:sp>
      <p:pic>
        <p:nvPicPr>
          <p:cNvPr id="1026" name="Picture 2" descr="C:\Users\robertog\AppData\Local\Microsoft\Windows\Temporary Internet Files\Content.IE5\JAZWTPCD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434368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account</a:t>
            </a:r>
          </a:p>
          <a:p>
            <a:r>
              <a:rPr lang="en-US" dirty="0" smtClean="0"/>
              <a:t>Create folder/file</a:t>
            </a:r>
          </a:p>
          <a:p>
            <a:r>
              <a:rPr lang="en-US" dirty="0" smtClean="0"/>
              <a:t>Upload file (original format)</a:t>
            </a:r>
          </a:p>
          <a:p>
            <a:r>
              <a:rPr lang="en-US" dirty="0" smtClean="0"/>
              <a:t>Upload file (Google Docs)</a:t>
            </a:r>
          </a:p>
          <a:p>
            <a:r>
              <a:rPr lang="en-US" dirty="0" smtClean="0"/>
              <a:t>Share folder/file; collaborate</a:t>
            </a:r>
          </a:p>
          <a:p>
            <a:r>
              <a:rPr lang="en-US" dirty="0" smtClean="0"/>
              <a:t>Download/install software</a:t>
            </a:r>
          </a:p>
          <a:p>
            <a:r>
              <a:rPr lang="en-US" dirty="0" smtClean="0"/>
              <a:t>Disconnect account from devices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pic>
        <p:nvPicPr>
          <p:cNvPr id="5" name="Picture 2" descr="https://lh4.ggpht.com/u1a88ipkl_nxpD5Q-6DQRP1rMAyMEojq58F9JHJ4127JjPkKdfGD-qkG6gACFb73MfA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2" y="1752600"/>
            <a:ext cx="21236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Online presentations</a:t>
            </a:r>
          </a:p>
          <a:p>
            <a:r>
              <a:rPr lang="en-US" dirty="0" smtClean="0"/>
              <a:t>Requires valid email address </a:t>
            </a:r>
          </a:p>
          <a:p>
            <a:r>
              <a:rPr lang="en-US" dirty="0" smtClean="0"/>
              <a:t>Open account at </a:t>
            </a:r>
            <a:r>
              <a:rPr lang="en-US" dirty="0" smtClean="0">
                <a:hlinkClick r:id="rId2"/>
              </a:rPr>
              <a:t>www.prezi.com</a:t>
            </a:r>
            <a:endParaRPr lang="en-US" dirty="0" smtClean="0"/>
          </a:p>
          <a:p>
            <a:r>
              <a:rPr lang="en-US" dirty="0" smtClean="0"/>
              <a:t>Enjoy, Pro, &amp;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Prezi</a:t>
            </a:r>
          </a:p>
        </p:txBody>
      </p:sp>
      <p:pic>
        <p:nvPicPr>
          <p:cNvPr id="6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5562600" cy="3242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53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Prezi elements</a:t>
            </a:r>
          </a:p>
          <a:p>
            <a:r>
              <a:rPr lang="en-US" dirty="0" smtClean="0"/>
              <a:t>Adding content</a:t>
            </a:r>
          </a:p>
          <a:p>
            <a:r>
              <a:rPr lang="en-US" dirty="0" smtClean="0"/>
              <a:t>Sharing presentations</a:t>
            </a:r>
          </a:p>
          <a:p>
            <a:r>
              <a:rPr lang="en-US" dirty="0" smtClean="0"/>
              <a:t>Download &amp; install app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Prezi Content</a:t>
            </a:r>
            <a:endParaRPr lang="en-US" dirty="0"/>
          </a:p>
        </p:txBody>
      </p:sp>
      <p:pic>
        <p:nvPicPr>
          <p:cNvPr id="5" name="Picture 3" descr="C:\Users\robertog\AppData\Local\Microsoft\Windows\Temporary Internet Files\Content.IE5\LUBRTNVZ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90686" cy="2590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Smartphone in your pocket has more number-crunching capacity that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of NASA in 1969?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pic>
        <p:nvPicPr>
          <p:cNvPr id="3074" name="Picture 2" descr="http://plpnetwork.com/wp-content/uploads/2012/11/bigstock-Touchscreen-smart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5596"/>
            <a:ext cx="3519561" cy="33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Create prezi / edit / share prezi</a:t>
            </a:r>
          </a:p>
          <a:p>
            <a:r>
              <a:rPr lang="en-US" dirty="0" smtClean="0"/>
              <a:t>Filter prezis (created or have been shared with you)</a:t>
            </a:r>
          </a:p>
          <a:p>
            <a:r>
              <a:rPr lang="en-US" dirty="0" smtClean="0"/>
              <a:t>Can create folders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37" y="3429000"/>
            <a:ext cx="5245326" cy="2718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5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Templates = can be blank or pre-designed</a:t>
            </a:r>
          </a:p>
          <a:p>
            <a:r>
              <a:rPr lang="en-US" dirty="0" smtClean="0"/>
              <a:t>Canvas = place to put frames and content; can zoom in and out</a:t>
            </a:r>
          </a:p>
          <a:p>
            <a:r>
              <a:rPr lang="en-US" dirty="0" smtClean="0"/>
              <a:t>Frames = PPT slides</a:t>
            </a:r>
          </a:p>
          <a:p>
            <a:endParaRPr lang="en-US" dirty="0" smtClean="0"/>
          </a:p>
          <a:p>
            <a:r>
              <a:rPr lang="en-US" dirty="0" smtClean="0"/>
              <a:t>Zoom buttons</a:t>
            </a:r>
          </a:p>
          <a:p>
            <a:endParaRPr lang="en-US" dirty="0" smtClean="0"/>
          </a:p>
          <a:p>
            <a:r>
              <a:rPr lang="en-US" dirty="0" smtClean="0"/>
              <a:t>Transformation tool</a:t>
            </a:r>
          </a:p>
          <a:p>
            <a:endParaRPr lang="en-US" dirty="0" smtClean="0"/>
          </a:p>
          <a:p>
            <a:r>
              <a:rPr lang="en-US" dirty="0" smtClean="0"/>
              <a:t>Path = sets animation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Prezi elements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31890"/>
            <a:ext cx="3454614" cy="275451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05051"/>
            <a:ext cx="260292" cy="7335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2465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content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" y="1265951"/>
            <a:ext cx="8026294" cy="4753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6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content</a:t>
            </a:r>
            <a:endParaRPr lang="en-US" dirty="0"/>
          </a:p>
        </p:txBody>
      </p:sp>
      <p:pic>
        <p:nvPicPr>
          <p:cNvPr id="6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92" y="1676400"/>
            <a:ext cx="3073615" cy="4623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0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21" y="1524000"/>
            <a:ext cx="4047694" cy="3949171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Prezis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4283721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Private</a:t>
            </a:r>
          </a:p>
          <a:p>
            <a:r>
              <a:rPr lang="en-US" dirty="0" smtClean="0"/>
              <a:t>Hidden</a:t>
            </a:r>
          </a:p>
          <a:p>
            <a:r>
              <a:rPr lang="en-US" dirty="0" smtClean="0"/>
              <a:t>Public</a:t>
            </a:r>
          </a:p>
          <a:p>
            <a:r>
              <a:rPr lang="en-US" dirty="0" smtClean="0"/>
              <a:t>Reusable (can save a copy)</a:t>
            </a:r>
          </a:p>
          <a:p>
            <a:endParaRPr lang="en-US" dirty="0"/>
          </a:p>
          <a:p>
            <a:r>
              <a:rPr lang="en-US" dirty="0" smtClean="0"/>
              <a:t>Add people (must have prezi accounts)</a:t>
            </a:r>
          </a:p>
        </p:txBody>
      </p:sp>
    </p:spTree>
    <p:extLst>
      <p:ext uri="{BB962C8B-B14F-4D97-AF65-F5344CB8AC3E}">
        <p14:creationId xmlns:p14="http://schemas.microsoft.com/office/powerpoint/2010/main" val="12538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&amp; install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64" y="2133600"/>
            <a:ext cx="7475136" cy="3873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07331" y="441960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9"/>
          <a:stretch/>
        </p:blipFill>
        <p:spPr>
          <a:xfrm>
            <a:off x="5501806" y="1981200"/>
            <a:ext cx="2270594" cy="30544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029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Note the synced and on my computer options</a:t>
            </a:r>
          </a:p>
          <a:p>
            <a:r>
              <a:rPr lang="en-US" dirty="0" smtClean="0"/>
              <a:t>Make sure you work off the synced with </a:t>
            </a:r>
            <a:r>
              <a:rPr lang="en-US" dirty="0" err="1" smtClean="0"/>
              <a:t>Prezi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</a:t>
            </a:r>
            <a:endParaRPr lang="en-US" dirty="0"/>
          </a:p>
        </p:txBody>
      </p:sp>
      <p:pic>
        <p:nvPicPr>
          <p:cNvPr id="4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811889" y="4191000"/>
            <a:ext cx="8382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Open account</a:t>
            </a:r>
          </a:p>
          <a:p>
            <a:r>
              <a:rPr lang="en-US" dirty="0"/>
              <a:t>Create </a:t>
            </a:r>
            <a:r>
              <a:rPr lang="en-US" dirty="0" smtClean="0"/>
              <a:t>blank prezi</a:t>
            </a:r>
          </a:p>
          <a:p>
            <a:r>
              <a:rPr lang="en-US" dirty="0" smtClean="0"/>
              <a:t>Add text &amp; images</a:t>
            </a:r>
          </a:p>
          <a:p>
            <a:r>
              <a:rPr lang="en-US" dirty="0" smtClean="0"/>
              <a:t>Add URL &amp; YouTube video</a:t>
            </a:r>
          </a:p>
          <a:p>
            <a:r>
              <a:rPr lang="en-US" dirty="0" smtClean="0"/>
              <a:t>Animate prezi</a:t>
            </a:r>
          </a:p>
          <a:p>
            <a:r>
              <a:rPr lang="en-US" dirty="0" smtClean="0"/>
              <a:t>Share </a:t>
            </a:r>
            <a:r>
              <a:rPr lang="en-US" dirty="0" err="1" smtClean="0"/>
              <a:t>prezi</a:t>
            </a:r>
            <a:endParaRPr lang="en-US" dirty="0" smtClean="0"/>
          </a:p>
          <a:p>
            <a:r>
              <a:rPr lang="en-US" dirty="0" smtClean="0"/>
              <a:t>Download &amp; install </a:t>
            </a:r>
            <a:r>
              <a:rPr lang="en-US" dirty="0" err="1" smtClean="0"/>
              <a:t>prezi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</a:p>
        </p:txBody>
      </p:sp>
      <p:pic>
        <p:nvPicPr>
          <p:cNvPr id="5" name="Picture 4" descr="http://upload.wikimedia.org/wikipedia/commons/1/1c/Prezi_logo_transparent_20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0905" r="20505" b="30041"/>
          <a:stretch/>
        </p:blipFill>
        <p:spPr bwMode="auto">
          <a:xfrm>
            <a:off x="7772400" y="228600"/>
            <a:ext cx="101621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2" y="1905000"/>
            <a:ext cx="21236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62600" cy="4525963"/>
          </a:xfrm>
        </p:spPr>
        <p:txBody>
          <a:bodyPr/>
          <a:lstStyle/>
          <a:p>
            <a:r>
              <a:rPr lang="en-US" dirty="0" smtClean="0"/>
              <a:t>If a 1971 VW beetle improved as did computer chips …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Would reach </a:t>
            </a:r>
            <a:r>
              <a:rPr lang="en-US" b="1" dirty="0" smtClean="0">
                <a:solidFill>
                  <a:srgbClr val="FF0000"/>
                </a:solidFill>
              </a:rPr>
              <a:t>300,000</a:t>
            </a:r>
            <a:r>
              <a:rPr lang="en-US" dirty="0" smtClean="0"/>
              <a:t> mph</a:t>
            </a:r>
          </a:p>
          <a:p>
            <a:pPr lvl="1"/>
            <a:r>
              <a:rPr lang="en-US" dirty="0" smtClean="0"/>
              <a:t>Fuel economy of </a:t>
            </a:r>
            <a:r>
              <a:rPr lang="en-US" b="1" dirty="0" smtClean="0">
                <a:solidFill>
                  <a:srgbClr val="FF0000"/>
                </a:solidFill>
              </a:rPr>
              <a:t>2 million </a:t>
            </a:r>
            <a:r>
              <a:rPr lang="en-US" dirty="0" smtClean="0"/>
              <a:t>mpg</a:t>
            </a:r>
          </a:p>
          <a:p>
            <a:pPr lvl="1"/>
            <a:r>
              <a:rPr lang="en-US" dirty="0" smtClean="0"/>
              <a:t>Would cost </a:t>
            </a:r>
            <a:r>
              <a:rPr lang="en-US" b="1" dirty="0" smtClean="0">
                <a:solidFill>
                  <a:srgbClr val="FF0000"/>
                </a:solidFill>
              </a:rPr>
              <a:t>4 cents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</a:t>
            </a:r>
            <a:r>
              <a:rPr lang="en-US" smtClean="0"/>
              <a:t>You Know?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324600"/>
            <a:ext cx="3424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Source: Thomas Friedman, </a:t>
            </a:r>
            <a:r>
              <a:rPr lang="en-US" sz="1200" dirty="0" smtClean="0">
                <a:hlinkClick r:id="rId2"/>
              </a:rPr>
              <a:t>New York Times</a:t>
            </a:r>
            <a:endParaRPr lang="en-US" sz="1200" dirty="0"/>
          </a:p>
        </p:txBody>
      </p:sp>
      <p:pic>
        <p:nvPicPr>
          <p:cNvPr id="1026" name="Picture 2" descr="http://www.dragtimes.com/images/7267-1971-Volkswagen-Beet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8079" r="2379" b="7635"/>
          <a:stretch/>
        </p:blipFill>
        <p:spPr bwMode="auto">
          <a:xfrm>
            <a:off x="4419600" y="3886200"/>
            <a:ext cx="4114800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2057</Words>
  <Application>Microsoft Office PowerPoint</Application>
  <PresentationFormat>On-screen Show (4:3)</PresentationFormat>
  <Paragraphs>475</Paragraphs>
  <Slides>87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Cloud Applications</vt:lpstr>
      <vt:lpstr>Today’s workshop</vt:lpstr>
      <vt:lpstr>Why the “Cloud” is possible</vt:lpstr>
      <vt:lpstr>Storage Sizes</vt:lpstr>
      <vt:lpstr>Storage Sizes</vt:lpstr>
      <vt:lpstr>Storage Sizes</vt:lpstr>
      <vt:lpstr>Processing capacity</vt:lpstr>
      <vt:lpstr>Did You Know?</vt:lpstr>
      <vt:lpstr>Did You Know?</vt:lpstr>
      <vt:lpstr>Internet Speeds</vt:lpstr>
      <vt:lpstr>What is the Cloud?</vt:lpstr>
      <vt:lpstr>In the past …</vt:lpstr>
      <vt:lpstr>Today …</vt:lpstr>
      <vt:lpstr>Cloud Fundamentals</vt:lpstr>
      <vt:lpstr>Cloud Services - Examples</vt:lpstr>
      <vt:lpstr>Evernote</vt:lpstr>
      <vt:lpstr>Evernote Content</vt:lpstr>
      <vt:lpstr>Web Interface</vt:lpstr>
      <vt:lpstr>Desktop Software</vt:lpstr>
      <vt:lpstr>Note types</vt:lpstr>
      <vt:lpstr>Managing notes</vt:lpstr>
      <vt:lpstr>Keep in mind …</vt:lpstr>
      <vt:lpstr>Hands-on exercise</vt:lpstr>
      <vt:lpstr>MailChimp</vt:lpstr>
      <vt:lpstr>Email Marketing - Advantages</vt:lpstr>
      <vt:lpstr>MailChimp – Key Elements</vt:lpstr>
      <vt:lpstr>Generate a list</vt:lpstr>
      <vt:lpstr>Design a template!</vt:lpstr>
      <vt:lpstr>Create a campaign</vt:lpstr>
      <vt:lpstr>Ag Comm Requirements</vt:lpstr>
      <vt:lpstr>Hands-on exercise</vt:lpstr>
      <vt:lpstr>Dropbox</vt:lpstr>
      <vt:lpstr>Dropbox Content</vt:lpstr>
      <vt:lpstr>Web Interface</vt:lpstr>
      <vt:lpstr>Web Interface</vt:lpstr>
      <vt:lpstr>Upload/Download Files</vt:lpstr>
      <vt:lpstr>Sharing/Unsharing Files</vt:lpstr>
      <vt:lpstr>Editing Office Documents</vt:lpstr>
      <vt:lpstr>Download Dropbox</vt:lpstr>
      <vt:lpstr>Desktop App</vt:lpstr>
      <vt:lpstr>Manage Apps/Devices</vt:lpstr>
      <vt:lpstr>Unlink computer using desktop app</vt:lpstr>
      <vt:lpstr>Keep in mind …</vt:lpstr>
      <vt:lpstr>Hands-on exercise</vt:lpstr>
      <vt:lpstr>OneDrive</vt:lpstr>
      <vt:lpstr>OneDrive</vt:lpstr>
      <vt:lpstr>Interface</vt:lpstr>
      <vt:lpstr>File Explorer</vt:lpstr>
      <vt:lpstr>Upload/Download Files</vt:lpstr>
      <vt:lpstr>Create Files</vt:lpstr>
      <vt:lpstr>File Management</vt:lpstr>
      <vt:lpstr>File Management</vt:lpstr>
      <vt:lpstr>File Sharing</vt:lpstr>
      <vt:lpstr>Download OneDrive</vt:lpstr>
      <vt:lpstr>Desktop App</vt:lpstr>
      <vt:lpstr>Unlink computer/device</vt:lpstr>
      <vt:lpstr>Fetch computer files</vt:lpstr>
      <vt:lpstr>Fetch computer files</vt:lpstr>
      <vt:lpstr>Disable file fetching</vt:lpstr>
      <vt:lpstr>Keep in mind …</vt:lpstr>
      <vt:lpstr>Hands-on exercise</vt:lpstr>
      <vt:lpstr>Google Drive</vt:lpstr>
      <vt:lpstr>Google Drive Content</vt:lpstr>
      <vt:lpstr>Google Drive?</vt:lpstr>
      <vt:lpstr>File Explorer</vt:lpstr>
      <vt:lpstr>Upload Files</vt:lpstr>
      <vt:lpstr>Download Files</vt:lpstr>
      <vt:lpstr>Create Files</vt:lpstr>
      <vt:lpstr>Editing Files</vt:lpstr>
      <vt:lpstr>Editing Files</vt:lpstr>
      <vt:lpstr>Sharing Files</vt:lpstr>
      <vt:lpstr>File Sharing</vt:lpstr>
      <vt:lpstr>File Sharing</vt:lpstr>
      <vt:lpstr>Download Google Drive</vt:lpstr>
      <vt:lpstr>Unlink computer/device</vt:lpstr>
      <vt:lpstr>Keep in mind …</vt:lpstr>
      <vt:lpstr>Hands-on exercise</vt:lpstr>
      <vt:lpstr>Prezi</vt:lpstr>
      <vt:lpstr>Prezi Content</vt:lpstr>
      <vt:lpstr>Web Interface</vt:lpstr>
      <vt:lpstr>Prezi elements</vt:lpstr>
      <vt:lpstr>Adding content</vt:lpstr>
      <vt:lpstr>Adding content</vt:lpstr>
      <vt:lpstr>Sharing Prezis</vt:lpstr>
      <vt:lpstr>Desktop App</vt:lpstr>
      <vt:lpstr>Desktop App</vt:lpstr>
      <vt:lpstr>Hands-on exercise</vt:lpstr>
    </vt:vector>
  </TitlesOfParts>
  <Company>MSU Extension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Cloud?</dc:title>
  <dc:creator>Extension Service</dc:creator>
  <cp:lastModifiedBy>Jennifer Nabzdyk</cp:lastModifiedBy>
  <cp:revision>161</cp:revision>
  <cp:lastPrinted>2016-03-01T13:55:09Z</cp:lastPrinted>
  <dcterms:created xsi:type="dcterms:W3CDTF">2013-06-03T16:16:37Z</dcterms:created>
  <dcterms:modified xsi:type="dcterms:W3CDTF">2016-03-03T16:46:12Z</dcterms:modified>
</cp:coreProperties>
</file>