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6"/>
  </p:notesMasterIdLst>
  <p:sldIdLst>
    <p:sldId id="268" r:id="rId2"/>
    <p:sldId id="269" r:id="rId3"/>
    <p:sldId id="270" r:id="rId4"/>
    <p:sldId id="271" r:id="rId5"/>
    <p:sldId id="272" r:id="rId6"/>
    <p:sldId id="273" r:id="rId7"/>
    <p:sldId id="290" r:id="rId8"/>
    <p:sldId id="292" r:id="rId9"/>
    <p:sldId id="293" r:id="rId10"/>
    <p:sldId id="274" r:id="rId11"/>
    <p:sldId id="276" r:id="rId12"/>
    <p:sldId id="297" r:id="rId13"/>
    <p:sldId id="277" r:id="rId14"/>
    <p:sldId id="294" r:id="rId15"/>
    <p:sldId id="284" r:id="rId16"/>
    <p:sldId id="295" r:id="rId17"/>
    <p:sldId id="296" r:id="rId18"/>
    <p:sldId id="285" r:id="rId19"/>
    <p:sldId id="286" r:id="rId20"/>
    <p:sldId id="287" r:id="rId21"/>
    <p:sldId id="288" r:id="rId22"/>
    <p:sldId id="289" r:id="rId23"/>
    <p:sldId id="263" r:id="rId24"/>
    <p:sldId id="267" r:id="rId2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609" autoAdjust="0"/>
  </p:normalViewPr>
  <p:slideViewPr>
    <p:cSldViewPr snapToGrid="0">
      <p:cViewPr varScale="1">
        <p:scale>
          <a:sx n="65" d="100"/>
          <a:sy n="65" d="100"/>
        </p:scale>
        <p:origin x="-1086"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51319A-7706-4171-9B44-1E6AFDB8429D}" type="datetimeFigureOut">
              <a:rPr lang="en-US" smtClean="0"/>
              <a:pPr/>
              <a:t>9/29/2015</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85BA0C3-C49E-44EA-86DD-83B4E5CD6A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IMLS:</a:t>
            </a:r>
            <a:r>
              <a:rPr lang="en-US" baseline="0" dirty="0" smtClean="0"/>
              <a:t> Conducts policy research, analysis, and data collection to extend and improve the nation’s museum, library, and information services. </a:t>
            </a:r>
            <a:endParaRPr lang="en-US" dirty="0" smtClean="0"/>
          </a:p>
          <a:p>
            <a:r>
              <a:rPr lang="en-US" dirty="0" smtClean="0"/>
              <a:t>Once all info is submitted to the </a:t>
            </a:r>
            <a:r>
              <a:rPr lang="en-US" dirty="0" err="1" smtClean="0"/>
              <a:t>WebPlus</a:t>
            </a:r>
            <a:r>
              <a:rPr lang="en-US" dirty="0" smtClean="0"/>
              <a:t>, the software generates state summary tables (showing state totals for all numeric data number) and single-library tables  (showing data for individual</a:t>
            </a:r>
            <a:r>
              <a:rPr lang="en-US" baseline="0" dirty="0" smtClean="0"/>
              <a:t> public libraries in a state). </a:t>
            </a:r>
          </a:p>
          <a:p>
            <a:endParaRPr lang="en-US" baseline="0" dirty="0" smtClean="0"/>
          </a:p>
          <a:p>
            <a:r>
              <a:rPr lang="en-US" baseline="0" dirty="0" smtClean="0"/>
              <a:t>Quick discussion of inputs and outputs. If you put in a ton of staff time to YA programs, planned 39 of them, and only 5 kids attended them and didn’t return, then something should be adjusted. (other inputs/outputs/outcomes? Input: sending staff to tech academy; output: staff member teaches one-on-one classes and one tech class a month.; outcome: patrons have higher satisfaction, patrons get a job interview, etc.)</a:t>
            </a:r>
            <a:br>
              <a:rPr lang="en-US" baseline="0" dirty="0" smtClean="0"/>
            </a:br>
            <a:r>
              <a:rPr lang="en-US" baseline="0" dirty="0" smtClean="0"/>
              <a:t/>
            </a:r>
            <a:br>
              <a:rPr lang="en-US" baseline="0" dirty="0" smtClean="0"/>
            </a:br>
            <a:r>
              <a:rPr lang="en-US" baseline="0" dirty="0" smtClean="0"/>
              <a:t>This report shows the inputs and the outputs. It’s up to us to gather the outcome information.</a:t>
            </a:r>
            <a:endParaRPr lang="en-US" dirty="0"/>
          </a:p>
        </p:txBody>
      </p:sp>
      <p:sp>
        <p:nvSpPr>
          <p:cNvPr id="4" name="Slide Number Placeholder 3"/>
          <p:cNvSpPr>
            <a:spLocks noGrp="1"/>
          </p:cNvSpPr>
          <p:nvPr>
            <p:ph type="sldNum" sz="quarter" idx="10"/>
          </p:nvPr>
        </p:nvSpPr>
        <p:spPr/>
        <p:txBody>
          <a:bodyPr/>
          <a:lstStyle/>
          <a:p>
            <a:fld id="{2085F569-5DDA-47D7-9EA2-E5CD8661931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2085F569-5DDA-47D7-9EA2-E5CD86619317}"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I would make one person’s</a:t>
            </a:r>
            <a:r>
              <a:rPr lang="en-US" baseline="0" dirty="0" smtClean="0"/>
              <a:t> session length last no shorter than 2 hours. General discussion has been that some allow a session length to last up to 8 hours.</a:t>
            </a:r>
          </a:p>
          <a:p>
            <a:pPr marL="228600" indent="-228600">
              <a:buAutoNum type="arabicPeriod"/>
            </a:pPr>
            <a:r>
              <a:rPr lang="en-US" baseline="0" dirty="0" smtClean="0"/>
              <a:t>Some systems just count the number of people connecting. If this is the case with your current software, that’s ok. If you have a chance to upgrade in the future, purchase some software that has more options that go along with it. The new Category 2 Funding parameters will make this more of a possibility. </a:t>
            </a:r>
            <a:endParaRPr lang="en-US" dirty="0"/>
          </a:p>
        </p:txBody>
      </p:sp>
      <p:sp>
        <p:nvSpPr>
          <p:cNvPr id="4" name="Slide Number Placeholder 3"/>
          <p:cNvSpPr>
            <a:spLocks noGrp="1"/>
          </p:cNvSpPr>
          <p:nvPr>
            <p:ph type="sldNum" sz="quarter" idx="10"/>
          </p:nvPr>
        </p:nvSpPr>
        <p:spPr/>
        <p:txBody>
          <a:bodyPr/>
          <a:lstStyle/>
          <a:p>
            <a:fld id="{2085F569-5DDA-47D7-9EA2-E5CD86619317}"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6CD02B-B1F5-4681-B409-DA798523AFD0}"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know. It’s ridiculous.</a:t>
            </a:r>
            <a:r>
              <a:rPr lang="en-US" baseline="0" dirty="0" smtClean="0"/>
              <a:t> Use Explorer.</a:t>
            </a:r>
            <a:endParaRPr lang="en-US" dirty="0"/>
          </a:p>
        </p:txBody>
      </p:sp>
      <p:sp>
        <p:nvSpPr>
          <p:cNvPr id="4" name="Slide Number Placeholder 3"/>
          <p:cNvSpPr>
            <a:spLocks noGrp="1"/>
          </p:cNvSpPr>
          <p:nvPr>
            <p:ph type="sldNum" sz="quarter" idx="10"/>
          </p:nvPr>
        </p:nvSpPr>
        <p:spPr/>
        <p:txBody>
          <a:bodyPr/>
          <a:lstStyle/>
          <a:p>
            <a:fld id="{B85BA0C3-C49E-44EA-86DD-83B4E5CD6A5C}"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As we go through the report online, we’ll address these issues.</a:t>
            </a:r>
          </a:p>
          <a:p>
            <a:pPr>
              <a:buFont typeface="Arial" pitchFamily="34" charset="0"/>
              <a:buChar char="•"/>
            </a:pPr>
            <a:r>
              <a:rPr lang="en-US" dirty="0" smtClean="0"/>
              <a:t>Staff</a:t>
            </a:r>
            <a:r>
              <a:rPr lang="en-US" baseline="0" dirty="0" smtClean="0"/>
              <a:t> numbers was the most problematic issue last year!</a:t>
            </a:r>
          </a:p>
          <a:p>
            <a:pPr>
              <a:buFont typeface="Arial" pitchFamily="34" charset="0"/>
              <a:buChar char="•"/>
            </a:pPr>
            <a:r>
              <a:rPr lang="en-US" baseline="0" dirty="0" smtClean="0"/>
              <a:t>Make sure to get your final forms into David for September so that your numbers won’t be off. The huge fluctuations from year to year make our numbers look strange. We want to be able to report to the legislature based on the money that we received (in a timely manner).</a:t>
            </a:r>
            <a:endParaRPr lang="en-US" dirty="0" smtClean="0"/>
          </a:p>
          <a:p>
            <a:pPr>
              <a:buFont typeface="Arial" pitchFamily="34" charset="0"/>
              <a:buChar char="•"/>
            </a:pPr>
            <a:r>
              <a:rPr lang="en-US" dirty="0" smtClean="0"/>
              <a:t>Total items in the collection, not total items added</a:t>
            </a:r>
            <a:r>
              <a:rPr lang="en-US" baseline="0" dirty="0" smtClean="0"/>
              <a:t> this year.</a:t>
            </a:r>
            <a:endParaRPr lang="en-US" dirty="0"/>
          </a:p>
        </p:txBody>
      </p:sp>
      <p:sp>
        <p:nvSpPr>
          <p:cNvPr id="4" name="Slide Number Placeholder 3"/>
          <p:cNvSpPr>
            <a:spLocks noGrp="1"/>
          </p:cNvSpPr>
          <p:nvPr>
            <p:ph type="sldNum" sz="quarter" idx="10"/>
          </p:nvPr>
        </p:nvSpPr>
        <p:spPr/>
        <p:txBody>
          <a:bodyPr/>
          <a:lstStyle/>
          <a:p>
            <a:fld id="{DB6CD02B-B1F5-4681-B409-DA798523AFD0}"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baseline="0" dirty="0" smtClean="0"/>
              <a:t>This is the Internet’s favorite joke about math teachers.</a:t>
            </a:r>
          </a:p>
          <a:p>
            <a:pPr>
              <a:buFont typeface="Arial" charset="0"/>
              <a:buChar char="•"/>
            </a:pPr>
            <a:endParaRPr lang="en-US" dirty="0" smtClean="0"/>
          </a:p>
          <a:p>
            <a:r>
              <a:rPr lang="en-US" dirty="0" smtClean="0"/>
              <a:t>Discuss definition</a:t>
            </a:r>
            <a:r>
              <a:rPr lang="en-US" baseline="0" dirty="0" smtClean="0"/>
              <a:t> for librarian/other workers</a:t>
            </a:r>
          </a:p>
          <a:p>
            <a:r>
              <a:rPr lang="en-US" baseline="0" dirty="0" smtClean="0"/>
              <a:t>Math Question:</a:t>
            </a:r>
          </a:p>
          <a:p>
            <a:pPr marL="228600" indent="-228600">
              <a:buAutoNum type="alphaUcParenR"/>
            </a:pPr>
            <a:r>
              <a:rPr lang="en-US" baseline="0" dirty="0" smtClean="0"/>
              <a:t>2.375 (2.38)</a:t>
            </a:r>
          </a:p>
          <a:p>
            <a:pPr marL="228600" indent="-228600">
              <a:buAutoNum type="alphaUcParenR"/>
            </a:pPr>
            <a:r>
              <a:rPr lang="en-US" baseline="0" dirty="0" smtClean="0"/>
              <a:t>1.25</a:t>
            </a:r>
          </a:p>
          <a:p>
            <a:pPr marL="228600" indent="-228600">
              <a:buAutoNum type="alphaUcParenR"/>
            </a:pPr>
            <a:r>
              <a:rPr lang="en-US" baseline="0" dirty="0" smtClean="0"/>
              <a:t>3.625 (3.63)</a:t>
            </a:r>
            <a:endParaRPr lang="en-US" dirty="0"/>
          </a:p>
        </p:txBody>
      </p:sp>
      <p:sp>
        <p:nvSpPr>
          <p:cNvPr id="4" name="Slide Number Placeholder 3"/>
          <p:cNvSpPr>
            <a:spLocks noGrp="1"/>
          </p:cNvSpPr>
          <p:nvPr>
            <p:ph type="sldNum" sz="quarter" idx="10"/>
          </p:nvPr>
        </p:nvSpPr>
        <p:spPr/>
        <p:txBody>
          <a:bodyPr/>
          <a:lstStyle/>
          <a:p>
            <a:fld id="{B85BA0C3-C49E-44EA-86DD-83B4E5CD6A5C}"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report info—nothing will need much explanation until we get to electronic collections.</a:t>
            </a:r>
            <a:endParaRPr lang="en-US" dirty="0"/>
          </a:p>
        </p:txBody>
      </p:sp>
      <p:sp>
        <p:nvSpPr>
          <p:cNvPr id="4" name="Slide Number Placeholder 3"/>
          <p:cNvSpPr>
            <a:spLocks noGrp="1"/>
          </p:cNvSpPr>
          <p:nvPr>
            <p:ph type="sldNum" sz="quarter" idx="10"/>
          </p:nvPr>
        </p:nvSpPr>
        <p:spPr/>
        <p:txBody>
          <a:bodyPr/>
          <a:lstStyle/>
          <a:p>
            <a:fld id="{B85BA0C3-C49E-44EA-86DD-83B4E5CD6A5C}"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 items=</a:t>
            </a:r>
            <a:r>
              <a:rPr lang="en-US" baseline="0" dirty="0" smtClean="0"/>
              <a:t> project Gutenberg, etc.</a:t>
            </a:r>
          </a:p>
          <a:p>
            <a:r>
              <a:rPr lang="en-US" baseline="0" dirty="0" smtClean="0"/>
              <a:t>These rules apply to all three of the electronic items that we list in your collections—the E-Books, Audio-</a:t>
            </a:r>
            <a:r>
              <a:rPr lang="en-US" baseline="0" dirty="0" err="1" smtClean="0"/>
              <a:t>Downloadables</a:t>
            </a:r>
            <a:r>
              <a:rPr lang="en-US" baseline="0" dirty="0" smtClean="0"/>
              <a:t>, and Video-</a:t>
            </a:r>
            <a:r>
              <a:rPr lang="en-US" baseline="0" dirty="0" err="1" smtClean="0"/>
              <a:t>Downloadables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85BA0C3-C49E-44EA-86DD-83B4E5CD6A5C}"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E-Books: Patrons keep these for a limited time. You do not pay for these at the time of download.</a:t>
            </a:r>
            <a:r>
              <a:rPr lang="en-US" baseline="0" dirty="0" smtClean="0"/>
              <a:t> </a:t>
            </a:r>
            <a:endParaRPr lang="en-US" dirty="0" smtClean="0"/>
          </a:p>
          <a:p>
            <a:r>
              <a:rPr lang="en-US" dirty="0" smtClean="0"/>
              <a:t>Audio/Video:(can patrons access it temporarily or download and keep it forever?)</a:t>
            </a:r>
          </a:p>
        </p:txBody>
      </p:sp>
      <p:sp>
        <p:nvSpPr>
          <p:cNvPr id="4" name="Slide Number Placeholder 3"/>
          <p:cNvSpPr>
            <a:spLocks noGrp="1"/>
          </p:cNvSpPr>
          <p:nvPr>
            <p:ph type="sldNum" sz="quarter" idx="10"/>
          </p:nvPr>
        </p:nvSpPr>
        <p:spPr/>
        <p:txBody>
          <a:bodyPr/>
          <a:lstStyle/>
          <a:p>
            <a:fld id="{2085F569-5DDA-47D7-9EA2-E5CD86619317}"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Reference</a:t>
            </a:r>
            <a:r>
              <a:rPr lang="en-US" baseline="0" dirty="0" smtClean="0"/>
              <a:t> Transactions:</a:t>
            </a:r>
          </a:p>
          <a:p>
            <a:r>
              <a:rPr lang="en-US" baseline="0" dirty="0" smtClean="0"/>
              <a:t>Some of these went WAY UP last year. That could be good or bad. You can use the form we gave you, but make sure your staff isn’t counting  directional questions as reference questions.</a:t>
            </a:r>
            <a:endParaRPr lang="en-US" dirty="0"/>
          </a:p>
        </p:txBody>
      </p:sp>
      <p:sp>
        <p:nvSpPr>
          <p:cNvPr id="4" name="Slide Number Placeholder 3"/>
          <p:cNvSpPr>
            <a:spLocks noGrp="1"/>
          </p:cNvSpPr>
          <p:nvPr>
            <p:ph type="sldNum" sz="quarter" idx="10"/>
          </p:nvPr>
        </p:nvSpPr>
        <p:spPr/>
        <p:txBody>
          <a:bodyPr/>
          <a:lstStyle/>
          <a:p>
            <a:fld id="{2085F569-5DDA-47D7-9EA2-E5CD86619317}"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go to a class of 25 children, you can count all of those children.</a:t>
            </a:r>
          </a:p>
          <a:p>
            <a:endParaRPr lang="en-US" baseline="0" dirty="0" smtClean="0"/>
          </a:p>
          <a:p>
            <a:r>
              <a:rPr lang="en-US" baseline="0" dirty="0" smtClean="0"/>
              <a:t>If you go tell a story to 150 children, you can count them! Try not to estimate here—you do want to get a real count, but you CAN count them!</a:t>
            </a:r>
            <a:endParaRPr lang="en-US" dirty="0"/>
          </a:p>
        </p:txBody>
      </p:sp>
      <p:sp>
        <p:nvSpPr>
          <p:cNvPr id="4" name="Slide Number Placeholder 3"/>
          <p:cNvSpPr>
            <a:spLocks noGrp="1"/>
          </p:cNvSpPr>
          <p:nvPr>
            <p:ph type="sldNum" sz="quarter" idx="10"/>
          </p:nvPr>
        </p:nvSpPr>
        <p:spPr/>
        <p:txBody>
          <a:bodyPr/>
          <a:lstStyle/>
          <a:p>
            <a:fld id="{B85BA0C3-C49E-44EA-86DD-83B4E5CD6A5C}"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43770C0-07B2-4F5B-8211-F4F73EAFC2A2}" type="datetimeFigureOut">
              <a:rPr lang="en-US" smtClean="0"/>
              <a:pPr/>
              <a:t>9/29/2015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43A21EF-76C3-43AF-AD1B-7307039AC719}" type="slidenum">
              <a:rPr lang="en-US" smtClean="0"/>
              <a:pPr/>
              <a:t>‹#›</a:t>
            </a:fld>
            <a:endParaRPr lang="en-US"/>
          </a:p>
        </p:txBody>
      </p:sp>
    </p:spTree>
    <p:extLst>
      <p:ext uri="{BB962C8B-B14F-4D97-AF65-F5344CB8AC3E}">
        <p14:creationId xmlns="" xmlns:p14="http://schemas.microsoft.com/office/powerpoint/2010/main" val="190947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770C0-07B2-4F5B-8211-F4F73EAFC2A2}"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3A21EF-76C3-43AF-AD1B-7307039AC719}" type="slidenum">
              <a:rPr lang="en-US" smtClean="0"/>
              <a:pPr/>
              <a:t>‹#›</a:t>
            </a:fld>
            <a:endParaRPr lang="en-US"/>
          </a:p>
        </p:txBody>
      </p:sp>
    </p:spTree>
    <p:extLst>
      <p:ext uri="{BB962C8B-B14F-4D97-AF65-F5344CB8AC3E}">
        <p14:creationId xmlns="" xmlns:p14="http://schemas.microsoft.com/office/powerpoint/2010/main" val="34371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3770C0-07B2-4F5B-8211-F4F73EAFC2A2}"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3A21EF-76C3-43AF-AD1B-7307039AC719}" type="slidenum">
              <a:rPr lang="en-US" smtClean="0"/>
              <a:pPr/>
              <a:t>‹#›</a:t>
            </a:fld>
            <a:endParaRPr lang="en-US"/>
          </a:p>
        </p:txBody>
      </p:sp>
    </p:spTree>
    <p:extLst>
      <p:ext uri="{BB962C8B-B14F-4D97-AF65-F5344CB8AC3E}">
        <p14:creationId xmlns="" xmlns:p14="http://schemas.microsoft.com/office/powerpoint/2010/main" val="2388455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3770C0-07B2-4F5B-8211-F4F73EAFC2A2}"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3A21EF-76C3-43AF-AD1B-7307039AC719}" type="slidenum">
              <a:rPr lang="en-US" smtClean="0"/>
              <a:pPr/>
              <a:t>‹#›</a:t>
            </a:fld>
            <a:endParaRPr lang="en-US"/>
          </a:p>
        </p:txBody>
      </p:sp>
    </p:spTree>
    <p:extLst>
      <p:ext uri="{BB962C8B-B14F-4D97-AF65-F5344CB8AC3E}">
        <p14:creationId xmlns="" xmlns:p14="http://schemas.microsoft.com/office/powerpoint/2010/main" val="702050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3770C0-07B2-4F5B-8211-F4F73EAFC2A2}"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3A21EF-76C3-43AF-AD1B-7307039AC719}" type="slidenum">
              <a:rPr lang="en-US" smtClean="0"/>
              <a:pPr/>
              <a:t>‹#›</a:t>
            </a:fld>
            <a:endParaRPr lang="en-US"/>
          </a:p>
        </p:txBody>
      </p:sp>
    </p:spTree>
    <p:extLst>
      <p:ext uri="{BB962C8B-B14F-4D97-AF65-F5344CB8AC3E}">
        <p14:creationId xmlns="" xmlns:p14="http://schemas.microsoft.com/office/powerpoint/2010/main" val="1982195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3770C0-07B2-4F5B-8211-F4F73EAFC2A2}" type="datetimeFigureOut">
              <a:rPr lang="en-US" smtClean="0"/>
              <a:pPr/>
              <a:t>9/29/2015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A21EF-76C3-43AF-AD1B-7307039AC719}" type="slidenum">
              <a:rPr lang="en-US" smtClean="0"/>
              <a:pPr/>
              <a:t>‹#›</a:t>
            </a:fld>
            <a:endParaRPr lang="en-US"/>
          </a:p>
        </p:txBody>
      </p:sp>
    </p:spTree>
    <p:extLst>
      <p:ext uri="{BB962C8B-B14F-4D97-AF65-F5344CB8AC3E}">
        <p14:creationId xmlns="" xmlns:p14="http://schemas.microsoft.com/office/powerpoint/2010/main" val="3684192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3770C0-07B2-4F5B-8211-F4F73EAFC2A2}" type="datetimeFigureOut">
              <a:rPr lang="en-US" smtClean="0"/>
              <a:pPr/>
              <a:t>9/29/2015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043A21EF-76C3-43AF-AD1B-7307039AC719}" type="slidenum">
              <a:rPr lang="en-US" smtClean="0"/>
              <a:pPr/>
              <a:t>‹#›</a:t>
            </a:fld>
            <a:endParaRPr lang="en-US"/>
          </a:p>
        </p:txBody>
      </p:sp>
    </p:spTree>
    <p:extLst>
      <p:ext uri="{BB962C8B-B14F-4D97-AF65-F5344CB8AC3E}">
        <p14:creationId xmlns="" xmlns:p14="http://schemas.microsoft.com/office/powerpoint/2010/main" val="3502258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43770C0-07B2-4F5B-8211-F4F73EAFC2A2}"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A21EF-76C3-43AF-AD1B-7307039AC719}" type="slidenum">
              <a:rPr lang="en-US" smtClean="0"/>
              <a:pPr/>
              <a:t>‹#›</a:t>
            </a:fld>
            <a:endParaRPr lang="en-US"/>
          </a:p>
        </p:txBody>
      </p:sp>
    </p:spTree>
    <p:extLst>
      <p:ext uri="{BB962C8B-B14F-4D97-AF65-F5344CB8AC3E}">
        <p14:creationId xmlns="" xmlns:p14="http://schemas.microsoft.com/office/powerpoint/2010/main" val="140987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43770C0-07B2-4F5B-8211-F4F73EAFC2A2}"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3A21EF-76C3-43AF-AD1B-7307039AC719}" type="slidenum">
              <a:rPr lang="en-US" smtClean="0"/>
              <a:pPr/>
              <a:t>‹#›</a:t>
            </a:fld>
            <a:endParaRPr lang="en-US"/>
          </a:p>
        </p:txBody>
      </p:sp>
    </p:spTree>
    <p:extLst>
      <p:ext uri="{BB962C8B-B14F-4D97-AF65-F5344CB8AC3E}">
        <p14:creationId xmlns="" xmlns:p14="http://schemas.microsoft.com/office/powerpoint/2010/main" val="572438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3770C0-07B2-4F5B-8211-F4F73EAFC2A2}"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A21EF-76C3-43AF-AD1B-7307039AC719}" type="slidenum">
              <a:rPr lang="en-US" smtClean="0"/>
              <a:pPr/>
              <a:t>‹#›</a:t>
            </a:fld>
            <a:endParaRPr lang="en-US"/>
          </a:p>
        </p:txBody>
      </p:sp>
    </p:spTree>
    <p:extLst>
      <p:ext uri="{BB962C8B-B14F-4D97-AF65-F5344CB8AC3E}">
        <p14:creationId xmlns="" xmlns:p14="http://schemas.microsoft.com/office/powerpoint/2010/main" val="370123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3770C0-07B2-4F5B-8211-F4F73EAFC2A2}"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3A21EF-76C3-43AF-AD1B-7307039AC719}" type="slidenum">
              <a:rPr lang="en-US" smtClean="0"/>
              <a:pPr/>
              <a:t>‹#›</a:t>
            </a:fld>
            <a:endParaRPr lang="en-US"/>
          </a:p>
        </p:txBody>
      </p:sp>
    </p:spTree>
    <p:extLst>
      <p:ext uri="{BB962C8B-B14F-4D97-AF65-F5344CB8AC3E}">
        <p14:creationId xmlns="" xmlns:p14="http://schemas.microsoft.com/office/powerpoint/2010/main" val="2820905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3770C0-07B2-4F5B-8211-F4F73EAFC2A2}"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A21EF-76C3-43AF-AD1B-7307039AC719}" type="slidenum">
              <a:rPr lang="en-US" smtClean="0"/>
              <a:pPr/>
              <a:t>‹#›</a:t>
            </a:fld>
            <a:endParaRPr lang="en-US"/>
          </a:p>
        </p:txBody>
      </p:sp>
    </p:spTree>
    <p:extLst>
      <p:ext uri="{BB962C8B-B14F-4D97-AF65-F5344CB8AC3E}">
        <p14:creationId xmlns="" xmlns:p14="http://schemas.microsoft.com/office/powerpoint/2010/main" val="1108483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3770C0-07B2-4F5B-8211-F4F73EAFC2A2}" type="datetimeFigureOut">
              <a:rPr lang="en-US" smtClean="0"/>
              <a:pPr/>
              <a:t>9/29/2015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A21EF-76C3-43AF-AD1B-7307039AC719}" type="slidenum">
              <a:rPr lang="en-US" smtClean="0"/>
              <a:pPr/>
              <a:t>‹#›</a:t>
            </a:fld>
            <a:endParaRPr lang="en-US"/>
          </a:p>
        </p:txBody>
      </p:sp>
    </p:spTree>
    <p:extLst>
      <p:ext uri="{BB962C8B-B14F-4D97-AF65-F5344CB8AC3E}">
        <p14:creationId xmlns="" xmlns:p14="http://schemas.microsoft.com/office/powerpoint/2010/main" val="167026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3770C0-07B2-4F5B-8211-F4F73EAFC2A2}" type="datetimeFigureOut">
              <a:rPr lang="en-US" smtClean="0"/>
              <a:pPr/>
              <a:t>9/29/2015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A21EF-76C3-43AF-AD1B-7307039AC719}" type="slidenum">
              <a:rPr lang="en-US" smtClean="0"/>
              <a:pPr/>
              <a:t>‹#›</a:t>
            </a:fld>
            <a:endParaRPr lang="en-US"/>
          </a:p>
        </p:txBody>
      </p:sp>
    </p:spTree>
    <p:extLst>
      <p:ext uri="{BB962C8B-B14F-4D97-AF65-F5344CB8AC3E}">
        <p14:creationId xmlns="" xmlns:p14="http://schemas.microsoft.com/office/powerpoint/2010/main" val="180205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770C0-07B2-4F5B-8211-F4F73EAFC2A2}" type="datetimeFigureOut">
              <a:rPr lang="en-US" smtClean="0"/>
              <a:pPr/>
              <a:t>9/29/2015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43A21EF-76C3-43AF-AD1B-7307039AC719}" type="slidenum">
              <a:rPr lang="en-US" smtClean="0"/>
              <a:pPr/>
              <a:t>‹#›</a:t>
            </a:fld>
            <a:endParaRPr lang="en-US"/>
          </a:p>
        </p:txBody>
      </p:sp>
    </p:spTree>
    <p:extLst>
      <p:ext uri="{BB962C8B-B14F-4D97-AF65-F5344CB8AC3E}">
        <p14:creationId xmlns="" xmlns:p14="http://schemas.microsoft.com/office/powerpoint/2010/main" val="578251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770C0-07B2-4F5B-8211-F4F73EAFC2A2}"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3A21EF-76C3-43AF-AD1B-7307039AC719}" type="slidenum">
              <a:rPr lang="en-US" smtClean="0"/>
              <a:pPr/>
              <a:t>‹#›</a:t>
            </a:fld>
            <a:endParaRPr lang="en-US"/>
          </a:p>
        </p:txBody>
      </p:sp>
    </p:spTree>
    <p:extLst>
      <p:ext uri="{BB962C8B-B14F-4D97-AF65-F5344CB8AC3E}">
        <p14:creationId xmlns="" xmlns:p14="http://schemas.microsoft.com/office/powerpoint/2010/main" val="350181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770C0-07B2-4F5B-8211-F4F73EAFC2A2}"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3A21EF-76C3-43AF-AD1B-7307039AC719}" type="slidenum">
              <a:rPr lang="en-US" smtClean="0"/>
              <a:pPr/>
              <a:t>‹#›</a:t>
            </a:fld>
            <a:endParaRPr lang="en-US"/>
          </a:p>
        </p:txBody>
      </p:sp>
    </p:spTree>
    <p:extLst>
      <p:ext uri="{BB962C8B-B14F-4D97-AF65-F5344CB8AC3E}">
        <p14:creationId xmlns="" xmlns:p14="http://schemas.microsoft.com/office/powerpoint/2010/main" val="2861178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43770C0-07B2-4F5B-8211-F4F73EAFC2A2}" type="datetimeFigureOut">
              <a:rPr lang="en-US" smtClean="0"/>
              <a:pPr/>
              <a:t>9/29/2015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43A21EF-76C3-43AF-AD1B-7307039AC719}" type="slidenum">
              <a:rPr lang="en-US" smtClean="0"/>
              <a:pPr/>
              <a:t>‹#›</a:t>
            </a:fld>
            <a:endParaRPr lang="en-US"/>
          </a:p>
        </p:txBody>
      </p:sp>
    </p:spTree>
    <p:extLst>
      <p:ext uri="{BB962C8B-B14F-4D97-AF65-F5344CB8AC3E}">
        <p14:creationId xmlns="" xmlns:p14="http://schemas.microsoft.com/office/powerpoint/2010/main" val="40093594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erohive.com/" TargetMode="External"/><Relationship Id="rId7" Type="http://schemas.openxmlformats.org/officeDocument/2006/relationships/hyperlink" Target="http://www.whoisonmywifi.com/" TargetMode="External"/><Relationship Id="rId2" Type="http://schemas.openxmlformats.org/officeDocument/2006/relationships/hyperlink" Target="https://meraki.cisco.com/" TargetMode="External"/><Relationship Id="rId1" Type="http://schemas.openxmlformats.org/officeDocument/2006/relationships/slideLayout" Target="../slideLayouts/slideLayout5.xml"/><Relationship Id="rId6" Type="http://schemas.openxmlformats.org/officeDocument/2006/relationships/hyperlink" Target="https://www.pfsense.org/" TargetMode="External"/><Relationship Id="rId5" Type="http://schemas.openxmlformats.org/officeDocument/2006/relationships/hyperlink" Target="http://www.google.com/analytics/" TargetMode="External"/><Relationship Id="rId4" Type="http://schemas.openxmlformats.org/officeDocument/2006/relationships/hyperlink" Target="http://www.open-mesh.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collect.btol.com/"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3"/>
            <a:ext cx="8825658" cy="1972395"/>
          </a:xfrm>
        </p:spPr>
        <p:txBody>
          <a:bodyPr/>
          <a:lstStyle/>
          <a:p>
            <a:r>
              <a:rPr lang="en-US" dirty="0" smtClean="0"/>
              <a:t>Public Library Statistics</a:t>
            </a:r>
            <a:endParaRPr lang="en-US" dirty="0"/>
          </a:p>
        </p:txBody>
      </p:sp>
      <p:sp>
        <p:nvSpPr>
          <p:cNvPr id="3" name="Subtitle 2"/>
          <p:cNvSpPr>
            <a:spLocks noGrp="1"/>
          </p:cNvSpPr>
          <p:nvPr>
            <p:ph type="subTitle" idx="1"/>
          </p:nvPr>
        </p:nvSpPr>
        <p:spPr>
          <a:xfrm>
            <a:off x="1154955" y="4291584"/>
            <a:ext cx="8825658" cy="1347216"/>
          </a:xfrm>
        </p:spPr>
        <p:txBody>
          <a:bodyPr>
            <a:noAutofit/>
          </a:bodyPr>
          <a:lstStyle/>
          <a:p>
            <a:r>
              <a:rPr lang="en-US" sz="1500" dirty="0" smtClean="0"/>
              <a:t>Joy Garretson</a:t>
            </a:r>
          </a:p>
          <a:p>
            <a:r>
              <a:rPr lang="en-US" sz="1500" dirty="0" smtClean="0"/>
              <a:t>State Data Coordinator</a:t>
            </a:r>
          </a:p>
          <a:p>
            <a:r>
              <a:rPr lang="en-US" sz="1500" dirty="0" smtClean="0"/>
              <a:t>601.432.4498</a:t>
            </a:r>
          </a:p>
          <a:p>
            <a:r>
              <a:rPr lang="en-US" sz="1500" dirty="0" smtClean="0"/>
              <a:t>jgarretson@mlc.lib.ms.us</a:t>
            </a:r>
            <a:endParaRPr lang="en-US" sz="15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8"/>
            <a:ext cx="9720072" cy="1191333"/>
          </a:xfrm>
        </p:spPr>
        <p:txBody>
          <a:bodyPr>
            <a:normAutofit/>
          </a:bodyPr>
          <a:lstStyle/>
          <a:p>
            <a:r>
              <a:rPr lang="en-US" dirty="0" smtClean="0"/>
              <a:t>Revised Data Elements: </a:t>
            </a:r>
            <a:br>
              <a:rPr lang="en-US" dirty="0" smtClean="0"/>
            </a:br>
            <a:r>
              <a:rPr lang="en-US" dirty="0" smtClean="0"/>
              <a:t>Electronic Collections	</a:t>
            </a:r>
            <a:endParaRPr lang="en-US" dirty="0"/>
          </a:p>
        </p:txBody>
      </p:sp>
      <p:sp>
        <p:nvSpPr>
          <p:cNvPr id="3" name="Content Placeholder 2"/>
          <p:cNvSpPr>
            <a:spLocks noGrp="1"/>
          </p:cNvSpPr>
          <p:nvPr>
            <p:ph sz="quarter" idx="1"/>
          </p:nvPr>
        </p:nvSpPr>
        <p:spPr>
          <a:xfrm>
            <a:off x="751268" y="2462784"/>
            <a:ext cx="10972800" cy="3977020"/>
          </a:xfrm>
        </p:spPr>
        <p:txBody>
          <a:bodyPr>
            <a:normAutofit/>
          </a:bodyPr>
          <a:lstStyle/>
          <a:p>
            <a:pPr fontAlgn="base"/>
            <a:r>
              <a:rPr lang="en-US" dirty="0" smtClean="0"/>
              <a:t>Items that have been purchased, leased or licensed by the library, a consortium, the state library, a donor or other person or entity. </a:t>
            </a:r>
          </a:p>
          <a:p>
            <a:pPr fontAlgn="base"/>
            <a:r>
              <a:rPr lang="en-US" dirty="0" smtClean="0"/>
              <a:t>Included </a:t>
            </a:r>
            <a:r>
              <a:rPr lang="en-US" dirty="0" smtClean="0"/>
              <a:t>items must only be accessible with a valid library card or at a physical library location; inclusion in the catalog is not required. </a:t>
            </a:r>
          </a:p>
          <a:p>
            <a:pPr fontAlgn="base"/>
            <a:r>
              <a:rPr lang="en-US" dirty="0" smtClean="0"/>
              <a:t>Do not include items freely available without monetary exchange. </a:t>
            </a:r>
          </a:p>
          <a:p>
            <a:pPr fontAlgn="base"/>
            <a:r>
              <a:rPr lang="en-US" dirty="0" smtClean="0"/>
              <a:t>Do not include items that are permanently retained by the patron; count only items that have a set circulation period where it is available for their use. </a:t>
            </a:r>
          </a:p>
          <a:p>
            <a:pPr fontAlgn="base"/>
            <a:r>
              <a:rPr lang="en-US" dirty="0" smtClean="0"/>
              <a:t>Count electronic materials at the administrative entity level; do not duplicate numbers at each branch.</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Data Elements</a:t>
            </a:r>
            <a:endParaRPr lang="en-US" dirty="0"/>
          </a:p>
        </p:txBody>
      </p:sp>
      <p:sp>
        <p:nvSpPr>
          <p:cNvPr id="3" name="Text Placeholder 2"/>
          <p:cNvSpPr>
            <a:spLocks noGrp="1"/>
          </p:cNvSpPr>
          <p:nvPr>
            <p:ph sz="half" idx="1"/>
          </p:nvPr>
        </p:nvSpPr>
        <p:spPr>
          <a:xfrm>
            <a:off x="496586" y="2457196"/>
            <a:ext cx="3429238" cy="1151636"/>
          </a:xfrm>
        </p:spPr>
        <p:txBody>
          <a:bodyPr/>
          <a:lstStyle/>
          <a:p>
            <a:r>
              <a:rPr lang="en-US" b="1" dirty="0" smtClean="0"/>
              <a:t>Electronic Books</a:t>
            </a:r>
            <a:endParaRPr lang="en-US" b="1" dirty="0"/>
          </a:p>
        </p:txBody>
      </p:sp>
      <p:sp>
        <p:nvSpPr>
          <p:cNvPr id="5" name="Text Placeholder 4"/>
          <p:cNvSpPr>
            <a:spLocks noGrp="1"/>
          </p:cNvSpPr>
          <p:nvPr>
            <p:ph sz="half" idx="2"/>
          </p:nvPr>
        </p:nvSpPr>
        <p:spPr>
          <a:xfrm>
            <a:off x="441897" y="3555856"/>
            <a:ext cx="4471480" cy="615188"/>
          </a:xfrm>
        </p:spPr>
        <p:txBody>
          <a:bodyPr/>
          <a:lstStyle/>
          <a:p>
            <a:r>
              <a:rPr lang="en-US" b="1" dirty="0" smtClean="0"/>
              <a:t>Audio-Downloadable</a:t>
            </a:r>
            <a:r>
              <a:rPr lang="en-US" dirty="0" smtClean="0"/>
              <a:t>	</a:t>
            </a:r>
            <a:endParaRPr lang="en-US" dirty="0"/>
          </a:p>
        </p:txBody>
      </p:sp>
      <p:sp>
        <p:nvSpPr>
          <p:cNvPr id="4" name="Text Placeholder 3"/>
          <p:cNvSpPr>
            <a:spLocks noGrp="1"/>
          </p:cNvSpPr>
          <p:nvPr>
            <p:ph type="body" sz="half" idx="4294967295"/>
          </p:nvPr>
        </p:nvSpPr>
        <p:spPr>
          <a:xfrm>
            <a:off x="1022358" y="2959179"/>
            <a:ext cx="10658364" cy="652209"/>
          </a:xfrm>
        </p:spPr>
        <p:txBody>
          <a:bodyPr>
            <a:normAutofit/>
          </a:bodyPr>
          <a:lstStyle/>
          <a:p>
            <a:pPr>
              <a:buFont typeface="Arial" pitchFamily="34" charset="0"/>
              <a:buChar char="•"/>
            </a:pPr>
            <a:r>
              <a:rPr lang="en-US" sz="1700" dirty="0" smtClean="0"/>
              <a:t>Digital document (licensed or not), searchable text; analogous to paper book.</a:t>
            </a:r>
          </a:p>
          <a:p>
            <a:pPr>
              <a:buFont typeface="Arial" pitchFamily="34" charset="0"/>
              <a:buChar char="•"/>
            </a:pPr>
            <a:endParaRPr lang="en-US" sz="1700" dirty="0"/>
          </a:p>
        </p:txBody>
      </p:sp>
      <p:sp>
        <p:nvSpPr>
          <p:cNvPr id="6" name="Text Placeholder 5"/>
          <p:cNvSpPr>
            <a:spLocks noGrp="1"/>
          </p:cNvSpPr>
          <p:nvPr>
            <p:ph type="body" sz="half" idx="4294967295"/>
          </p:nvPr>
        </p:nvSpPr>
        <p:spPr>
          <a:xfrm>
            <a:off x="1088431" y="4046568"/>
            <a:ext cx="9663143" cy="768096"/>
          </a:xfrm>
        </p:spPr>
        <p:txBody>
          <a:bodyPr>
            <a:normAutofit/>
          </a:bodyPr>
          <a:lstStyle/>
          <a:p>
            <a:pPr>
              <a:buFont typeface="Arial" pitchFamily="34" charset="0"/>
              <a:buChar char="•"/>
            </a:pPr>
            <a:r>
              <a:rPr lang="en-US" dirty="0" smtClean="0"/>
              <a:t>Downloadable files on which sounds are recorded and can be played back electronically.</a:t>
            </a:r>
          </a:p>
          <a:p>
            <a:pPr>
              <a:buFont typeface="Arial" pitchFamily="34" charset="0"/>
              <a:buChar char="•"/>
            </a:pPr>
            <a:endParaRPr lang="en-US" dirty="0" smtClean="0"/>
          </a:p>
          <a:p>
            <a:pPr>
              <a:buFont typeface="Arial" pitchFamily="34" charset="0"/>
              <a:buChar char="•"/>
            </a:pPr>
            <a:endParaRPr lang="en-US" dirty="0" smtClean="0"/>
          </a:p>
        </p:txBody>
      </p:sp>
      <p:sp>
        <p:nvSpPr>
          <p:cNvPr id="7" name="Text Placeholder 6"/>
          <p:cNvSpPr>
            <a:spLocks noGrp="1"/>
          </p:cNvSpPr>
          <p:nvPr>
            <p:ph type="body" sz="quarter" idx="4294967295"/>
          </p:nvPr>
        </p:nvSpPr>
        <p:spPr>
          <a:xfrm>
            <a:off x="488379" y="4888992"/>
            <a:ext cx="3144837" cy="450596"/>
          </a:xfrm>
        </p:spPr>
        <p:txBody>
          <a:bodyPr/>
          <a:lstStyle/>
          <a:p>
            <a:r>
              <a:rPr lang="en-US" b="1" dirty="0" smtClean="0"/>
              <a:t>Video-Downloadable</a:t>
            </a:r>
            <a:endParaRPr lang="en-US" b="1" dirty="0"/>
          </a:p>
        </p:txBody>
      </p:sp>
      <p:sp>
        <p:nvSpPr>
          <p:cNvPr id="8" name="Text Placeholder 7"/>
          <p:cNvSpPr>
            <a:spLocks noGrp="1"/>
          </p:cNvSpPr>
          <p:nvPr>
            <p:ph type="body" sz="half" idx="4294967295"/>
          </p:nvPr>
        </p:nvSpPr>
        <p:spPr>
          <a:xfrm>
            <a:off x="1103181" y="5237447"/>
            <a:ext cx="10046601" cy="1438084"/>
          </a:xfrm>
        </p:spPr>
        <p:txBody>
          <a:bodyPr>
            <a:noAutofit/>
          </a:bodyPr>
          <a:lstStyle/>
          <a:p>
            <a:pPr>
              <a:buFont typeface="Arial" pitchFamily="34" charset="0"/>
              <a:buChar char="•"/>
            </a:pPr>
            <a:r>
              <a:rPr lang="en-US" sz="1700" dirty="0" smtClean="0"/>
              <a:t>Downloadable files on which moving pictures are recorded  with or without sound. Electronic playback reproduces pictures with or without sound, using a television receiver, computer monitor, or video-enabled mobile device.</a:t>
            </a:r>
            <a:endParaRPr lang="en-US" sz="1700" dirty="0"/>
          </a:p>
        </p:txBody>
      </p:sp>
    </p:spTree>
    <p:extLst>
      <p:ext uri="{BB962C8B-B14F-4D97-AF65-F5344CB8AC3E}">
        <p14:creationId xmlns="" xmlns:p14="http://schemas.microsoft.com/office/powerpoint/2010/main" val="731915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All Three:</a:t>
            </a:r>
            <a:endParaRPr lang="en-US" dirty="0"/>
          </a:p>
        </p:txBody>
      </p:sp>
      <p:sp>
        <p:nvSpPr>
          <p:cNvPr id="6" name="Text Placeholder 5"/>
          <p:cNvSpPr>
            <a:spLocks noGrp="1"/>
          </p:cNvSpPr>
          <p:nvPr>
            <p:ph type="body" sz="half" idx="2"/>
          </p:nvPr>
        </p:nvSpPr>
        <p:spPr>
          <a:xfrm>
            <a:off x="461780" y="3366319"/>
            <a:ext cx="11037046" cy="2931242"/>
          </a:xfrm>
        </p:spPr>
        <p:txBody>
          <a:bodyPr>
            <a:normAutofit fontScale="92500" lnSpcReduction="10000"/>
          </a:bodyPr>
          <a:lstStyle/>
          <a:p>
            <a:endParaRPr lang="en-US" dirty="0" smtClean="0"/>
          </a:p>
          <a:p>
            <a:pPr>
              <a:buFont typeface="Arial" pitchFamily="34" charset="0"/>
              <a:buChar char="•"/>
            </a:pPr>
            <a:r>
              <a:rPr lang="en-US" b="1" dirty="0" smtClean="0"/>
              <a:t>Loaned to users on portable devices or by transmitting to user’s personal device for a limited time</a:t>
            </a:r>
          </a:p>
          <a:p>
            <a:endParaRPr lang="en-US" b="1" dirty="0" smtClean="0"/>
          </a:p>
          <a:p>
            <a:pPr>
              <a:buFont typeface="Arial" pitchFamily="34" charset="0"/>
              <a:buChar char="•"/>
            </a:pPr>
            <a:r>
              <a:rPr lang="en-US" b="1" dirty="0" smtClean="0"/>
              <a:t>Held locally or remotely </a:t>
            </a:r>
          </a:p>
          <a:p>
            <a:endParaRPr lang="en-US" b="1" dirty="0" smtClean="0"/>
          </a:p>
          <a:p>
            <a:pPr>
              <a:buFont typeface="Arial" pitchFamily="34" charset="0"/>
              <a:buChar char="•"/>
            </a:pPr>
            <a:r>
              <a:rPr lang="en-US" b="1" dirty="0" smtClean="0"/>
              <a:t>Report # of units held (including duplicates) at Administrative Entity level.</a:t>
            </a:r>
          </a:p>
          <a:p>
            <a:endParaRPr lang="en-US" b="1" dirty="0" smtClean="0"/>
          </a:p>
          <a:p>
            <a:pPr>
              <a:buFont typeface="Arial" pitchFamily="34" charset="0"/>
              <a:buChar char="•"/>
            </a:pPr>
            <a:r>
              <a:rPr lang="en-US" b="1" dirty="0" smtClean="0"/>
              <a:t>E-books packaged together &amp; checked out as a unit (several titles on one reader, etc.) = one unit.</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84219" y="2621280"/>
            <a:ext cx="10434272" cy="3838514"/>
          </a:xfrm>
        </p:spPr>
        <p:txBody>
          <a:bodyPr>
            <a:normAutofit/>
          </a:bodyPr>
          <a:lstStyle/>
          <a:p>
            <a:r>
              <a:rPr lang="en-US" dirty="0" smtClean="0"/>
              <a:t>Lending vs. Keeping = the key here. These are items that are </a:t>
            </a:r>
            <a:r>
              <a:rPr lang="en-US" i="1" dirty="0" smtClean="0"/>
              <a:t>loaned</a:t>
            </a:r>
            <a:r>
              <a:rPr lang="en-US" dirty="0" smtClean="0"/>
              <a:t> to the user and are not permanently </a:t>
            </a:r>
            <a:r>
              <a:rPr lang="en-US" b="1" dirty="0" smtClean="0"/>
              <a:t>downloaded</a:t>
            </a:r>
            <a:r>
              <a:rPr lang="en-US" dirty="0" smtClean="0"/>
              <a:t> by them.</a:t>
            </a:r>
          </a:p>
          <a:p>
            <a:r>
              <a:rPr lang="en-US" dirty="0" smtClean="0"/>
              <a:t>For e-content, count only items you have specifically collected (chosen and purchased) for your library from vendors like Overdrive, Baker &amp; Taylor, Amazon, etc</a:t>
            </a:r>
            <a:r>
              <a:rPr lang="en-US" dirty="0" smtClean="0"/>
              <a:t>.</a:t>
            </a:r>
          </a:p>
          <a:p>
            <a:r>
              <a:rPr lang="en-US" dirty="0" smtClean="0"/>
              <a:t>Some </a:t>
            </a:r>
            <a:r>
              <a:rPr lang="en-US" dirty="0" smtClean="0"/>
              <a:t>E-book/Music Vendors that will get counted in your Electronic Collections (</a:t>
            </a:r>
            <a:r>
              <a:rPr lang="en-US" dirty="0" err="1" smtClean="0"/>
              <a:t>neé</a:t>
            </a:r>
            <a:r>
              <a:rPr lang="en-US" dirty="0" smtClean="0"/>
              <a:t> databases) and not in your circulating collection</a:t>
            </a:r>
            <a:r>
              <a:rPr lang="en-US" dirty="0" smtClean="0"/>
              <a:t>:</a:t>
            </a:r>
          </a:p>
          <a:p>
            <a:pPr lvl="1"/>
            <a:r>
              <a:rPr lang="en-US" dirty="0" err="1" smtClean="0"/>
              <a:t>Freading</a:t>
            </a:r>
            <a:endParaRPr lang="en-US" dirty="0" smtClean="0"/>
          </a:p>
          <a:p>
            <a:pPr lvl="1"/>
            <a:r>
              <a:rPr lang="en-US" dirty="0" err="1" smtClean="0"/>
              <a:t>Freegal</a:t>
            </a:r>
            <a:endParaRPr lang="en-US" dirty="0" smtClean="0"/>
          </a:p>
          <a:p>
            <a:pPr marL="342900" lvl="1" indent="-342900"/>
            <a:r>
              <a:rPr lang="en-US" sz="1800" dirty="0" smtClean="0"/>
              <a:t>I have added a place for you to count patron-driven acquisitions of e-Books, music, and video files.</a:t>
            </a:r>
            <a:endParaRPr lang="en-US" sz="1800" dirty="0" smtClean="0"/>
          </a:p>
          <a:p>
            <a:pPr lvl="1"/>
            <a:endParaRPr lang="en-US" dirty="0" smtClean="0"/>
          </a:p>
          <a:p>
            <a:pPr lvl="3"/>
            <a:endParaRPr lang="en-US" dirty="0" smtClean="0"/>
          </a:p>
          <a:p>
            <a:pPr lvl="3"/>
            <a:endParaRPr lang="en-US" dirty="0" smtClean="0"/>
          </a:p>
          <a:p>
            <a:pPr lvl="3">
              <a:buNone/>
            </a:pPr>
            <a:endParaRPr lang="en-US" dirty="0" smtClean="0"/>
          </a:p>
          <a:p>
            <a:pPr lvl="3">
              <a:buNone/>
            </a:pPr>
            <a:endParaRPr lang="en-US" dirty="0" smtClean="0"/>
          </a:p>
          <a:p>
            <a:pPr lvl="3">
              <a:buNone/>
            </a:pPr>
            <a:endParaRPr lang="en-US" dirty="0" smtClean="0"/>
          </a:p>
          <a:p>
            <a:pPr lvl="3">
              <a:buNone/>
            </a:pPr>
            <a:endParaRPr lang="en-US" dirty="0" smtClean="0"/>
          </a:p>
          <a:p>
            <a:pPr lvl="3">
              <a:buNone/>
            </a:pPr>
            <a:endParaRPr lang="en-US" dirty="0" smtClean="0"/>
          </a:p>
          <a:p>
            <a:pPr lvl="3">
              <a:buNone/>
            </a:pPr>
            <a:endParaRPr lang="en-US" dirty="0" smtClean="0"/>
          </a:p>
        </p:txBody>
      </p:sp>
      <p:sp>
        <p:nvSpPr>
          <p:cNvPr id="9" name="Title 8"/>
          <p:cNvSpPr>
            <a:spLocks noGrp="1"/>
          </p:cNvSpPr>
          <p:nvPr>
            <p:ph type="title"/>
          </p:nvPr>
        </p:nvSpPr>
        <p:spPr>
          <a:xfrm>
            <a:off x="832651" y="867697"/>
            <a:ext cx="10263051" cy="990600"/>
          </a:xfrm>
        </p:spPr>
        <p:txBody>
          <a:bodyPr>
            <a:normAutofit/>
          </a:bodyPr>
          <a:lstStyle/>
          <a:p>
            <a:r>
              <a:rPr lang="en-US" sz="3900" b="1" dirty="0" smtClean="0"/>
              <a:t>Collected E-Books vs. Database E-Books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Services</a:t>
            </a:r>
            <a:endParaRPr lang="en-US" dirty="0"/>
          </a:p>
        </p:txBody>
      </p:sp>
      <p:pic>
        <p:nvPicPr>
          <p:cNvPr id="3" name="Picture 2" descr="waitress-1-1024.jpg"/>
          <p:cNvPicPr>
            <a:picLocks noChangeAspect="1"/>
          </p:cNvPicPr>
          <p:nvPr/>
        </p:nvPicPr>
        <p:blipFill>
          <a:blip r:embed="rId2" cstate="print"/>
          <a:stretch>
            <a:fillRect/>
          </a:stretch>
        </p:blipFill>
        <p:spPr>
          <a:xfrm>
            <a:off x="6722534" y="2032001"/>
            <a:ext cx="4605865" cy="345439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0301" y="789793"/>
            <a:ext cx="10367553" cy="944562"/>
          </a:xfrm>
        </p:spPr>
        <p:txBody>
          <a:bodyPr/>
          <a:lstStyle/>
          <a:p>
            <a:r>
              <a:rPr lang="en-US" dirty="0" smtClean="0"/>
              <a:t>Best Practices Issues</a:t>
            </a:r>
            <a:endParaRPr lang="en-US" dirty="0"/>
          </a:p>
        </p:txBody>
      </p:sp>
      <p:sp>
        <p:nvSpPr>
          <p:cNvPr id="5" name="Text Placeholder 4"/>
          <p:cNvSpPr>
            <a:spLocks noGrp="1"/>
          </p:cNvSpPr>
          <p:nvPr>
            <p:ph type="body" idx="1"/>
          </p:nvPr>
        </p:nvSpPr>
        <p:spPr>
          <a:xfrm>
            <a:off x="532328" y="2147125"/>
            <a:ext cx="5386917" cy="522287"/>
          </a:xfrm>
        </p:spPr>
        <p:txBody>
          <a:bodyPr/>
          <a:lstStyle/>
          <a:p>
            <a:pPr algn="ctr"/>
            <a:r>
              <a:rPr lang="en-US" dirty="0" smtClean="0"/>
              <a:t>Counting Visits, Internet Use</a:t>
            </a:r>
            <a:endParaRPr lang="en-US" dirty="0"/>
          </a:p>
        </p:txBody>
      </p:sp>
      <p:sp>
        <p:nvSpPr>
          <p:cNvPr id="6" name="Content Placeholder 5"/>
          <p:cNvSpPr>
            <a:spLocks noGrp="1"/>
          </p:cNvSpPr>
          <p:nvPr>
            <p:ph sz="half" idx="2"/>
          </p:nvPr>
        </p:nvSpPr>
        <p:spPr>
          <a:xfrm>
            <a:off x="609600" y="2694432"/>
            <a:ext cx="5283200" cy="3706369"/>
          </a:xfrm>
          <a:ln>
            <a:solidFill>
              <a:schemeClr val="accent1"/>
            </a:solidFill>
          </a:ln>
        </p:spPr>
        <p:txBody>
          <a:bodyPr>
            <a:normAutofit/>
          </a:bodyPr>
          <a:lstStyle/>
          <a:p>
            <a:r>
              <a:rPr lang="en-US" sz="2500" dirty="0" smtClean="0"/>
              <a:t>Internet Use Surveys</a:t>
            </a:r>
          </a:p>
          <a:p>
            <a:pPr lvl="1"/>
            <a:r>
              <a:rPr lang="en-US" sz="2500" dirty="0" smtClean="0"/>
              <a:t>Most systems collect this info 1-2 times per year then multiply for results</a:t>
            </a:r>
          </a:p>
          <a:p>
            <a:pPr lvl="1"/>
            <a:r>
              <a:rPr lang="en-US" sz="2500" dirty="0" smtClean="0"/>
              <a:t>Consider:</a:t>
            </a:r>
          </a:p>
          <a:p>
            <a:pPr lvl="2"/>
            <a:r>
              <a:rPr lang="en-US" sz="2500" dirty="0" smtClean="0"/>
              <a:t>Splash Page for survey</a:t>
            </a:r>
          </a:p>
          <a:p>
            <a:pPr lvl="2"/>
            <a:r>
              <a:rPr lang="en-US" sz="2500" dirty="0" smtClean="0"/>
              <a:t>Using percentages instead</a:t>
            </a:r>
          </a:p>
          <a:p>
            <a:pPr lvl="1"/>
            <a:endParaRPr lang="en-US" dirty="0"/>
          </a:p>
        </p:txBody>
      </p:sp>
      <p:sp>
        <p:nvSpPr>
          <p:cNvPr id="7" name="Text Placeholder 6"/>
          <p:cNvSpPr>
            <a:spLocks noGrp="1"/>
          </p:cNvSpPr>
          <p:nvPr>
            <p:ph type="body" sz="quarter" idx="3"/>
          </p:nvPr>
        </p:nvSpPr>
        <p:spPr>
          <a:xfrm>
            <a:off x="6197602" y="2218232"/>
            <a:ext cx="5389033" cy="528728"/>
          </a:xfrm>
        </p:spPr>
        <p:txBody>
          <a:bodyPr/>
          <a:lstStyle/>
          <a:p>
            <a:pPr algn="ctr"/>
            <a:r>
              <a:rPr lang="en-US" dirty="0" smtClean="0"/>
              <a:t>Public Internet Sessions</a:t>
            </a:r>
            <a:endParaRPr lang="en-US" dirty="0"/>
          </a:p>
        </p:txBody>
      </p:sp>
      <p:sp>
        <p:nvSpPr>
          <p:cNvPr id="8" name="Content Placeholder 7"/>
          <p:cNvSpPr>
            <a:spLocks noGrp="1"/>
          </p:cNvSpPr>
          <p:nvPr>
            <p:ph sz="quarter" idx="4"/>
          </p:nvPr>
        </p:nvSpPr>
        <p:spPr>
          <a:xfrm>
            <a:off x="6141854" y="2731008"/>
            <a:ext cx="5389033" cy="3631154"/>
          </a:xfrm>
          <a:ln>
            <a:solidFill>
              <a:schemeClr val="accent1"/>
            </a:solidFill>
          </a:ln>
        </p:spPr>
        <p:txBody>
          <a:bodyPr>
            <a:normAutofit fontScale="77500" lnSpcReduction="20000"/>
          </a:bodyPr>
          <a:lstStyle/>
          <a:p>
            <a:r>
              <a:rPr lang="en-US" sz="2500" dirty="0" smtClean="0"/>
              <a:t>Differ from system to system</a:t>
            </a:r>
          </a:p>
          <a:p>
            <a:pPr lvl="1"/>
            <a:r>
              <a:rPr lang="en-US" sz="2500" dirty="0" smtClean="0"/>
              <a:t>Why were the current time limits initially put into place?</a:t>
            </a:r>
          </a:p>
          <a:p>
            <a:pPr lvl="1"/>
            <a:r>
              <a:rPr lang="en-US" sz="2500" dirty="0" smtClean="0"/>
              <a:t>No lines and no waiting patrons, but lots of extensions on session times?</a:t>
            </a:r>
          </a:p>
          <a:p>
            <a:pPr lvl="2"/>
            <a:r>
              <a:rPr lang="en-US" sz="2500" dirty="0" smtClean="0"/>
              <a:t>Consider making the sessions longer.</a:t>
            </a:r>
          </a:p>
          <a:p>
            <a:pPr lvl="2"/>
            <a:r>
              <a:rPr lang="en-US" sz="2500" dirty="0" smtClean="0"/>
              <a:t>Make up for the decrease in stats with increased patron satisfaction and participation in Internet Use surveys</a:t>
            </a:r>
            <a:endParaRPr lang="en-US" sz="25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a:t>
            </a:r>
            <a:r>
              <a:rPr lang="en-US" dirty="0" smtClean="0"/>
              <a:t>things</a:t>
            </a:r>
            <a:r>
              <a:rPr lang="en-US" dirty="0" smtClean="0"/>
              <a:t>!</a:t>
            </a:r>
            <a:endParaRPr lang="en-US" dirty="0"/>
          </a:p>
        </p:txBody>
      </p:sp>
      <p:sp>
        <p:nvSpPr>
          <p:cNvPr id="3" name="Text Placeholder 2"/>
          <p:cNvSpPr>
            <a:spLocks noGrp="1"/>
          </p:cNvSpPr>
          <p:nvPr>
            <p:ph type="body" idx="1"/>
          </p:nvPr>
        </p:nvSpPr>
        <p:spPr/>
        <p:txBody>
          <a:bodyPr/>
          <a:lstStyle/>
          <a:p>
            <a:r>
              <a:rPr lang="en-US" dirty="0" smtClean="0"/>
              <a:t>Visits</a:t>
            </a:r>
            <a:endParaRPr lang="en-US" dirty="0"/>
          </a:p>
        </p:txBody>
      </p:sp>
      <p:sp>
        <p:nvSpPr>
          <p:cNvPr id="4" name="Content Placeholder 3"/>
          <p:cNvSpPr>
            <a:spLocks noGrp="1"/>
          </p:cNvSpPr>
          <p:nvPr>
            <p:ph sz="half" idx="2"/>
          </p:nvPr>
        </p:nvSpPr>
        <p:spPr/>
        <p:txBody>
          <a:bodyPr>
            <a:normAutofit fontScale="92500"/>
          </a:bodyPr>
          <a:lstStyle/>
          <a:p>
            <a:r>
              <a:rPr lang="en-US" sz="2500" dirty="0" smtClean="0"/>
              <a:t>Library Visits (manual counts)	</a:t>
            </a:r>
          </a:p>
          <a:p>
            <a:pPr lvl="1"/>
            <a:r>
              <a:rPr lang="en-US" sz="2500" dirty="0" smtClean="0"/>
              <a:t>Should do these counts at regular intervals </a:t>
            </a:r>
          </a:p>
          <a:p>
            <a:pPr lvl="1"/>
            <a:r>
              <a:rPr lang="en-US" sz="2500" dirty="0" smtClean="0"/>
              <a:t>Avoid counting on busiest days unless you’re counting fairly often.</a:t>
            </a:r>
          </a:p>
          <a:p>
            <a:endParaRPr lang="en-US" dirty="0"/>
          </a:p>
        </p:txBody>
      </p:sp>
      <p:sp>
        <p:nvSpPr>
          <p:cNvPr id="5" name="Text Placeholder 4"/>
          <p:cNvSpPr>
            <a:spLocks noGrp="1"/>
          </p:cNvSpPr>
          <p:nvPr>
            <p:ph type="body" sz="quarter" idx="3"/>
          </p:nvPr>
        </p:nvSpPr>
        <p:spPr/>
        <p:txBody>
          <a:bodyPr/>
          <a:lstStyle/>
          <a:p>
            <a:r>
              <a:rPr lang="en-US" dirty="0" smtClean="0"/>
              <a:t>ILL</a:t>
            </a:r>
            <a:endParaRPr lang="en-US" dirty="0"/>
          </a:p>
        </p:txBody>
      </p:sp>
      <p:sp>
        <p:nvSpPr>
          <p:cNvPr id="6" name="Content Placeholder 5"/>
          <p:cNvSpPr>
            <a:spLocks noGrp="1"/>
          </p:cNvSpPr>
          <p:nvPr>
            <p:ph sz="quarter" idx="4"/>
          </p:nvPr>
        </p:nvSpPr>
        <p:spPr/>
        <p:txBody>
          <a:bodyPr/>
          <a:lstStyle/>
          <a:p>
            <a:r>
              <a:rPr lang="en-US" dirty="0" smtClean="0"/>
              <a:t>DO NOT USE CONSORTIUM NUMBERS. Only list items requested/received by your library and requested/lent from your library.</a:t>
            </a:r>
          </a:p>
          <a:p>
            <a:r>
              <a:rPr lang="en-US" dirty="0" smtClean="0"/>
              <a:t>If there is a significant change, put it in the notes!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a:t>
            </a:r>
            <a:endParaRPr lang="en-US" dirty="0"/>
          </a:p>
        </p:txBody>
      </p:sp>
      <p:sp>
        <p:nvSpPr>
          <p:cNvPr id="7" name="Content Placeholder 6"/>
          <p:cNvSpPr>
            <a:spLocks noGrp="1"/>
          </p:cNvSpPr>
          <p:nvPr>
            <p:ph idx="1"/>
          </p:nvPr>
        </p:nvSpPr>
        <p:spPr>
          <a:xfrm>
            <a:off x="402787" y="2669458"/>
            <a:ext cx="8825659" cy="2598174"/>
          </a:xfrm>
        </p:spPr>
        <p:txBody>
          <a:bodyPr>
            <a:normAutofit/>
          </a:bodyPr>
          <a:lstStyle/>
          <a:p>
            <a:r>
              <a:rPr lang="en-US" sz="2000" dirty="0" smtClean="0"/>
              <a:t>Adding an early literacy element this year!</a:t>
            </a:r>
          </a:p>
          <a:p>
            <a:r>
              <a:rPr lang="en-US" sz="2000" dirty="0" smtClean="0"/>
              <a:t>This is just a </a:t>
            </a:r>
            <a:r>
              <a:rPr lang="en-US" sz="2000" i="1" dirty="0" smtClean="0"/>
              <a:t>subset</a:t>
            </a:r>
            <a:r>
              <a:rPr lang="en-US" sz="2000" dirty="0" smtClean="0"/>
              <a:t> of children’s programming.</a:t>
            </a:r>
            <a:endParaRPr lang="en-US" sz="2000" dirty="0"/>
          </a:p>
        </p:txBody>
      </p:sp>
      <p:pic>
        <p:nvPicPr>
          <p:cNvPr id="8" name="Picture 7" descr="crowd of children.jpg"/>
          <p:cNvPicPr>
            <a:picLocks noChangeAspect="1"/>
          </p:cNvPicPr>
          <p:nvPr/>
        </p:nvPicPr>
        <p:blipFill>
          <a:blip r:embed="rId3" cstate="print"/>
          <a:stretch>
            <a:fillRect/>
          </a:stretch>
        </p:blipFill>
        <p:spPr>
          <a:xfrm>
            <a:off x="6713018" y="2389239"/>
            <a:ext cx="5086872" cy="340820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371" y="759853"/>
            <a:ext cx="9720072" cy="1003007"/>
          </a:xfrm>
        </p:spPr>
        <p:txBody>
          <a:bodyPr/>
          <a:lstStyle/>
          <a:p>
            <a:r>
              <a:rPr lang="en-US" dirty="0" smtClean="0"/>
              <a:t>Reporting Wireless Sessions</a:t>
            </a:r>
            <a:endParaRPr lang="en-US" dirty="0"/>
          </a:p>
        </p:txBody>
      </p:sp>
      <p:sp>
        <p:nvSpPr>
          <p:cNvPr id="3" name="Content Placeholder 2"/>
          <p:cNvSpPr>
            <a:spLocks noGrp="1"/>
          </p:cNvSpPr>
          <p:nvPr>
            <p:ph sz="quarter" idx="1"/>
          </p:nvPr>
        </p:nvSpPr>
        <p:spPr>
          <a:xfrm>
            <a:off x="1088524" y="2474975"/>
            <a:ext cx="9720073" cy="3538169"/>
          </a:xfrm>
        </p:spPr>
        <p:txBody>
          <a:bodyPr>
            <a:normAutofit/>
          </a:bodyPr>
          <a:lstStyle/>
          <a:p>
            <a:pPr algn="ctr">
              <a:buFont typeface="Wingdings" pitchFamily="2" charset="2"/>
              <a:buChar char="v"/>
            </a:pPr>
            <a:r>
              <a:rPr lang="en-US" b="1" dirty="0" smtClean="0"/>
              <a:t>Wireless </a:t>
            </a:r>
            <a:r>
              <a:rPr lang="en-US" b="1" dirty="0" smtClean="0"/>
              <a:t>Sessions – Annually</a:t>
            </a:r>
            <a:endParaRPr lang="en-US" dirty="0" smtClean="0"/>
          </a:p>
          <a:p>
            <a:r>
              <a:rPr lang="en-US" dirty="0" smtClean="0"/>
              <a:t>Definition: Report the number of wireless sessions provided by the library wireless service annually.</a:t>
            </a:r>
          </a:p>
          <a:p>
            <a:pPr>
              <a:buNone/>
            </a:pPr>
            <a:endParaRPr lang="en-US" dirty="0" smtClean="0"/>
          </a:p>
          <a:p>
            <a:r>
              <a:rPr lang="en-US" dirty="0" smtClean="0"/>
              <a:t>Rationale: Wireless internet service is a key and increasing service of libraries.  It makes sense to have a national statistic regarding the level of service to monitor trends and to inform local, state and national broadband policies and initiatives.  The information would come from wireless service providers and/or software.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13" y="682581"/>
            <a:ext cx="9720072" cy="1273463"/>
          </a:xfrm>
        </p:spPr>
        <p:txBody>
          <a:bodyPr/>
          <a:lstStyle/>
          <a:p>
            <a:r>
              <a:rPr lang="en-US" dirty="0" err="1" smtClean="0"/>
              <a:t>Wi-fi</a:t>
            </a:r>
            <a:r>
              <a:rPr lang="en-US" dirty="0" smtClean="0"/>
              <a:t> Counting</a:t>
            </a:r>
            <a:endParaRPr lang="en-US" dirty="0"/>
          </a:p>
        </p:txBody>
      </p:sp>
      <p:sp>
        <p:nvSpPr>
          <p:cNvPr id="3" name="Content Placeholder 2"/>
          <p:cNvSpPr>
            <a:spLocks noGrp="1"/>
          </p:cNvSpPr>
          <p:nvPr>
            <p:ph idx="1"/>
          </p:nvPr>
        </p:nvSpPr>
        <p:spPr/>
        <p:txBody>
          <a:bodyPr>
            <a:normAutofit/>
          </a:bodyPr>
          <a:lstStyle/>
          <a:p>
            <a:r>
              <a:rPr lang="en-US" sz="2500" dirty="0" smtClean="0"/>
              <a:t>We’ve got to report this information this year.</a:t>
            </a:r>
          </a:p>
          <a:p>
            <a:r>
              <a:rPr lang="en-US" sz="2500" dirty="0" smtClean="0"/>
              <a:t>For those of you who are in the dark, make an appointment with us! We need to know:</a:t>
            </a:r>
          </a:p>
          <a:p>
            <a:pPr lvl="1"/>
            <a:r>
              <a:rPr lang="en-US" sz="2500" dirty="0" smtClean="0"/>
              <a:t>1. What kind of router you have.</a:t>
            </a:r>
          </a:p>
          <a:p>
            <a:pPr lvl="1"/>
            <a:r>
              <a:rPr lang="en-US" sz="2500" dirty="0" smtClean="0"/>
              <a:t>2. What kind of website/content management system you have.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188" y="457200"/>
            <a:ext cx="10539211" cy="1143000"/>
          </a:xfrm>
        </p:spPr>
        <p:txBody>
          <a:bodyPr>
            <a:normAutofit/>
          </a:bodyPr>
          <a:lstStyle/>
          <a:p>
            <a:r>
              <a:rPr lang="en-US" dirty="0" smtClean="0"/>
              <a:t>What is this survey and who makes it?</a:t>
            </a:r>
            <a:endParaRPr lang="en-US" dirty="0"/>
          </a:p>
        </p:txBody>
      </p:sp>
      <p:sp>
        <p:nvSpPr>
          <p:cNvPr id="3" name="Content Placeholder 2"/>
          <p:cNvSpPr>
            <a:spLocks noGrp="1"/>
          </p:cNvSpPr>
          <p:nvPr>
            <p:ph idx="1"/>
          </p:nvPr>
        </p:nvSpPr>
        <p:spPr>
          <a:xfrm>
            <a:off x="609600" y="2731008"/>
            <a:ext cx="10972800" cy="3395156"/>
          </a:xfrm>
        </p:spPr>
        <p:txBody>
          <a:bodyPr/>
          <a:lstStyle/>
          <a:p>
            <a:r>
              <a:rPr lang="en-US" dirty="0" smtClean="0"/>
              <a:t>IMLS is the primary source for federal support for libraries and museums. This survey helps to compile the research they do to help us deliver valuable services. </a:t>
            </a:r>
          </a:p>
          <a:p>
            <a:r>
              <a:rPr lang="en-US" dirty="0" smtClean="0"/>
              <a:t>States report their data via </a:t>
            </a:r>
            <a:r>
              <a:rPr lang="en-US" dirty="0" err="1" smtClean="0"/>
              <a:t>WebPlus</a:t>
            </a:r>
            <a:r>
              <a:rPr lang="en-US" dirty="0" smtClean="0"/>
              <a:t>, which was developed by the Census, who does the final data aggregation. </a:t>
            </a:r>
          </a:p>
          <a:p>
            <a:r>
              <a:rPr lang="en-US" dirty="0" smtClean="0"/>
              <a:t>Use the data to help you look at your library’s functions from year to year.</a:t>
            </a:r>
          </a:p>
          <a:p>
            <a:r>
              <a:rPr lang="en-US" dirty="0" smtClean="0"/>
              <a:t>Look at the inputs (dollars, staff time, etc.) and outputs (number of circulations, visitors, etc.) as a starting point to see if you’re meeting your goals.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21449" y="2157983"/>
            <a:ext cx="4754880" cy="566429"/>
          </a:xfrm>
        </p:spPr>
        <p:txBody>
          <a:bodyPr>
            <a:normAutofit/>
          </a:bodyPr>
          <a:lstStyle/>
          <a:p>
            <a:pPr algn="ctr"/>
            <a:r>
              <a:rPr lang="en-US" dirty="0" smtClean="0"/>
              <a:t>Hardware-Based </a:t>
            </a:r>
            <a:endParaRPr lang="en-US" dirty="0"/>
          </a:p>
        </p:txBody>
      </p:sp>
      <p:sp>
        <p:nvSpPr>
          <p:cNvPr id="8" name="Text Placeholder 7"/>
          <p:cNvSpPr>
            <a:spLocks noGrp="1"/>
          </p:cNvSpPr>
          <p:nvPr>
            <p:ph type="body" sz="half" idx="3"/>
          </p:nvPr>
        </p:nvSpPr>
        <p:spPr>
          <a:xfrm>
            <a:off x="6744388" y="1995725"/>
            <a:ext cx="4754880" cy="679474"/>
          </a:xfrm>
        </p:spPr>
        <p:txBody>
          <a:bodyPr>
            <a:normAutofit/>
          </a:bodyPr>
          <a:lstStyle/>
          <a:p>
            <a:pPr algn="ctr"/>
            <a:r>
              <a:rPr lang="en-US" dirty="0" smtClean="0"/>
              <a:t>Software-Based</a:t>
            </a:r>
            <a:endParaRPr lang="en-US" dirty="0"/>
          </a:p>
        </p:txBody>
      </p:sp>
      <p:sp>
        <p:nvSpPr>
          <p:cNvPr id="7" name="Content Placeholder 6"/>
          <p:cNvSpPr>
            <a:spLocks noGrp="1"/>
          </p:cNvSpPr>
          <p:nvPr>
            <p:ph sz="quarter" idx="2"/>
          </p:nvPr>
        </p:nvSpPr>
        <p:spPr>
          <a:xfrm>
            <a:off x="489225" y="2731008"/>
            <a:ext cx="5486400" cy="3920070"/>
          </a:xfrm>
          <a:ln>
            <a:solidFill>
              <a:schemeClr val="accent1"/>
            </a:solidFill>
          </a:ln>
        </p:spPr>
        <p:txBody>
          <a:bodyPr>
            <a:normAutofit fontScale="85000" lnSpcReduction="20000"/>
          </a:bodyPr>
          <a:lstStyle/>
          <a:p>
            <a:r>
              <a:rPr lang="en-US" dirty="0" smtClean="0"/>
              <a:t>Cisco </a:t>
            </a:r>
            <a:r>
              <a:rPr lang="en-US" dirty="0" err="1" smtClean="0"/>
              <a:t>Meraki</a:t>
            </a:r>
            <a:r>
              <a:rPr lang="en-US" dirty="0" smtClean="0"/>
              <a:t> </a:t>
            </a:r>
          </a:p>
          <a:p>
            <a:pPr lvl="1"/>
            <a:r>
              <a:rPr lang="en-US" sz="2400" dirty="0" smtClean="0"/>
              <a:t>Between $399-$1399/AP, plus license agreement</a:t>
            </a:r>
          </a:p>
          <a:p>
            <a:pPr lvl="1"/>
            <a:r>
              <a:rPr lang="en-US" sz="1800" dirty="0" smtClean="0">
                <a:hlinkClick r:id="rId2"/>
              </a:rPr>
              <a:t>https://meraki.cisco.com/</a:t>
            </a:r>
            <a:endParaRPr lang="en-US" sz="1800" dirty="0" smtClean="0"/>
          </a:p>
          <a:p>
            <a:r>
              <a:rPr lang="en-US" dirty="0" err="1" smtClean="0"/>
              <a:t>Aerohive</a:t>
            </a:r>
            <a:r>
              <a:rPr lang="en-US" dirty="0" smtClean="0"/>
              <a:t> 	</a:t>
            </a:r>
          </a:p>
          <a:p>
            <a:pPr lvl="1"/>
            <a:r>
              <a:rPr lang="en-US" sz="2400" dirty="0" smtClean="0"/>
              <a:t>Between $699-$1199/AP, plus license agreement</a:t>
            </a:r>
            <a:endParaRPr lang="en-US" dirty="0" smtClean="0"/>
          </a:p>
          <a:p>
            <a:pPr lvl="1"/>
            <a:r>
              <a:rPr lang="en-US" sz="1800" dirty="0" smtClean="0">
                <a:hlinkClick r:id="rId3"/>
              </a:rPr>
              <a:t>http://www.aerohive.com/</a:t>
            </a:r>
            <a:endParaRPr lang="en-US" sz="1800" dirty="0" smtClean="0"/>
          </a:p>
          <a:p>
            <a:r>
              <a:rPr lang="en-US" sz="2400" dirty="0" smtClean="0"/>
              <a:t>Open Mesh </a:t>
            </a:r>
          </a:p>
          <a:p>
            <a:pPr lvl="1"/>
            <a:r>
              <a:rPr lang="en-US" sz="1900" dirty="0" smtClean="0"/>
              <a:t>Roughly $60/AP, plus router. No license agreement.</a:t>
            </a:r>
          </a:p>
          <a:p>
            <a:pPr lvl="1"/>
            <a:r>
              <a:rPr lang="en-US" sz="1800" dirty="0" smtClean="0">
                <a:hlinkClick r:id="rId4"/>
              </a:rPr>
              <a:t>http://www.open-mesh.com/</a:t>
            </a:r>
            <a:endParaRPr lang="en-US" sz="1800" dirty="0" smtClean="0"/>
          </a:p>
          <a:p>
            <a:endParaRPr lang="en-US" dirty="0" smtClean="0"/>
          </a:p>
          <a:p>
            <a:endParaRPr lang="en-US" dirty="0"/>
          </a:p>
        </p:txBody>
      </p:sp>
      <p:sp>
        <p:nvSpPr>
          <p:cNvPr id="9" name="Content Placeholder 8"/>
          <p:cNvSpPr>
            <a:spLocks noGrp="1"/>
          </p:cNvSpPr>
          <p:nvPr>
            <p:ph sz="quarter" idx="4"/>
          </p:nvPr>
        </p:nvSpPr>
        <p:spPr>
          <a:xfrm>
            <a:off x="6400800" y="2661452"/>
            <a:ext cx="5486400" cy="4007575"/>
          </a:xfrm>
          <a:ln>
            <a:solidFill>
              <a:schemeClr val="accent1"/>
            </a:solidFill>
          </a:ln>
        </p:spPr>
        <p:txBody>
          <a:bodyPr>
            <a:normAutofit/>
          </a:bodyPr>
          <a:lstStyle/>
          <a:p>
            <a:r>
              <a:rPr lang="en-US" dirty="0" smtClean="0"/>
              <a:t>Google Analytics </a:t>
            </a:r>
          </a:p>
          <a:p>
            <a:pPr lvl="1"/>
            <a:r>
              <a:rPr lang="en-US" dirty="0" smtClean="0"/>
              <a:t>Free but requires some technical know-how (to build a splash page, etc.)</a:t>
            </a:r>
            <a:endParaRPr lang="en-US" sz="900" dirty="0" smtClean="0">
              <a:hlinkClick r:id="rId5"/>
            </a:endParaRPr>
          </a:p>
          <a:p>
            <a:pPr lvl="1"/>
            <a:r>
              <a:rPr lang="en-US" sz="1800" dirty="0" smtClean="0">
                <a:hlinkClick r:id="rId5"/>
              </a:rPr>
              <a:t>http://www.google.com/analytics/</a:t>
            </a:r>
            <a:r>
              <a:rPr lang="en-US" sz="1800" dirty="0" smtClean="0"/>
              <a:t> </a:t>
            </a:r>
          </a:p>
          <a:p>
            <a:r>
              <a:rPr lang="en-US" dirty="0" err="1" smtClean="0"/>
              <a:t>Pfsense</a:t>
            </a:r>
            <a:r>
              <a:rPr lang="en-US" dirty="0" smtClean="0"/>
              <a:t>  </a:t>
            </a:r>
          </a:p>
          <a:p>
            <a:pPr lvl="1"/>
            <a:r>
              <a:rPr lang="en-US" dirty="0" smtClean="0"/>
              <a:t>$99/year</a:t>
            </a:r>
          </a:p>
          <a:p>
            <a:pPr lvl="1"/>
            <a:r>
              <a:rPr lang="en-US" sz="1800" dirty="0" smtClean="0">
                <a:hlinkClick r:id="rId6"/>
              </a:rPr>
              <a:t>https://www.pfsense.org/</a:t>
            </a:r>
            <a:r>
              <a:rPr lang="en-US" sz="1800" dirty="0" smtClean="0"/>
              <a:t> </a:t>
            </a:r>
          </a:p>
          <a:p>
            <a:r>
              <a:rPr lang="en-US" dirty="0" smtClean="0"/>
              <a:t>Who’s on my </a:t>
            </a:r>
            <a:r>
              <a:rPr lang="en-US" dirty="0" err="1"/>
              <a:t>W</a:t>
            </a:r>
            <a:r>
              <a:rPr lang="en-US" dirty="0" err="1" smtClean="0"/>
              <a:t>i-fi</a:t>
            </a:r>
            <a:r>
              <a:rPr lang="en-US" dirty="0" smtClean="0"/>
              <a:t> </a:t>
            </a:r>
          </a:p>
          <a:p>
            <a:pPr lvl="1"/>
            <a:r>
              <a:rPr lang="en-US" dirty="0" smtClean="0"/>
              <a:t>$7.95/month ($95.40/year)</a:t>
            </a:r>
          </a:p>
          <a:p>
            <a:pPr lvl="1"/>
            <a:r>
              <a:rPr lang="en-US" sz="1800" dirty="0" smtClean="0">
                <a:hlinkClick r:id="rId7"/>
              </a:rPr>
              <a:t>http://www.whoisonmywifi.com/</a:t>
            </a:r>
            <a:r>
              <a:rPr lang="en-US" sz="1800" dirty="0" smtClean="0"/>
              <a:t> </a:t>
            </a:r>
          </a:p>
          <a:p>
            <a:pPr>
              <a:buNone/>
            </a:pPr>
            <a:endParaRPr lang="en-US" dirty="0" smtClean="0"/>
          </a:p>
        </p:txBody>
      </p:sp>
      <p:sp>
        <p:nvSpPr>
          <p:cNvPr id="2" name="Title 1"/>
          <p:cNvSpPr>
            <a:spLocks noGrp="1"/>
          </p:cNvSpPr>
          <p:nvPr>
            <p:ph type="title"/>
          </p:nvPr>
        </p:nvSpPr>
        <p:spPr>
          <a:xfrm>
            <a:off x="1024128" y="726886"/>
            <a:ext cx="9720072" cy="998885"/>
          </a:xfrm>
        </p:spPr>
        <p:txBody>
          <a:bodyPr/>
          <a:lstStyle/>
          <a:p>
            <a:r>
              <a:rPr lang="en-US" dirty="0" smtClean="0"/>
              <a:t>Wi-Fi Counting Solutions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Wi-fi</a:t>
            </a:r>
            <a:r>
              <a:rPr lang="en-US" dirty="0" smtClean="0"/>
              <a:t> Best Practices </a:t>
            </a:r>
            <a:endParaRPr lang="en-US" dirty="0"/>
          </a:p>
        </p:txBody>
      </p:sp>
      <p:sp>
        <p:nvSpPr>
          <p:cNvPr id="3" name="Content Placeholder 2"/>
          <p:cNvSpPr>
            <a:spLocks noGrp="1"/>
          </p:cNvSpPr>
          <p:nvPr>
            <p:ph idx="1"/>
          </p:nvPr>
        </p:nvSpPr>
        <p:spPr>
          <a:xfrm>
            <a:off x="520192" y="2767584"/>
            <a:ext cx="11140227" cy="2980944"/>
          </a:xfrm>
        </p:spPr>
        <p:txBody>
          <a:bodyPr/>
          <a:lstStyle/>
          <a:p>
            <a:r>
              <a:rPr lang="en-US" sz="2500" dirty="0" smtClean="0"/>
              <a:t>Session length</a:t>
            </a:r>
          </a:p>
          <a:p>
            <a:r>
              <a:rPr lang="en-US" sz="2500" dirty="0" smtClean="0"/>
              <a:t>Sign-in splash page</a:t>
            </a:r>
          </a:p>
          <a:p>
            <a:r>
              <a:rPr lang="en-US" sz="2500" dirty="0" smtClean="0"/>
              <a:t>Internet Use Survey link on that page</a:t>
            </a:r>
            <a:endParaRPr lang="en-US" sz="25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Dates and deadlines</a:t>
            </a:r>
            <a:endParaRPr lang="en-US" dirty="0"/>
          </a:p>
        </p:txBody>
      </p:sp>
      <p:sp>
        <p:nvSpPr>
          <p:cNvPr id="3" name="Text Placeholder 2"/>
          <p:cNvSpPr>
            <a:spLocks noGrp="1"/>
          </p:cNvSpPr>
          <p:nvPr>
            <p:ph type="body" idx="1"/>
          </p:nvPr>
        </p:nvSpPr>
        <p:spPr/>
        <p:txBody>
          <a:bodyPr>
            <a:normAutofit fontScale="92500"/>
          </a:bodyPr>
          <a:lstStyle/>
          <a:p>
            <a:r>
              <a:rPr lang="en-US" dirty="0" smtClean="0"/>
              <a:t>The 2015 Annual Statistical Report</a:t>
            </a:r>
            <a:endParaRPr lang="en-US" dirty="0"/>
          </a:p>
        </p:txBody>
      </p:sp>
      <p:sp>
        <p:nvSpPr>
          <p:cNvPr id="4" name="Content Placeholder 3"/>
          <p:cNvSpPr>
            <a:spLocks noGrp="1"/>
          </p:cNvSpPr>
          <p:nvPr>
            <p:ph sz="half" idx="2"/>
          </p:nvPr>
        </p:nvSpPr>
        <p:spPr/>
        <p:txBody>
          <a:bodyPr>
            <a:normAutofit lnSpcReduction="10000"/>
          </a:bodyPr>
          <a:lstStyle/>
          <a:p>
            <a:pPr>
              <a:buFont typeface="Arial" pitchFamily="34" charset="0"/>
              <a:buChar char="•"/>
            </a:pPr>
            <a:r>
              <a:rPr lang="en-US" sz="3000" dirty="0" smtClean="0"/>
              <a:t>Release date: October 1, 2015</a:t>
            </a:r>
          </a:p>
          <a:p>
            <a:pPr>
              <a:buFont typeface="Arial" pitchFamily="34" charset="0"/>
              <a:buChar char="•"/>
            </a:pPr>
            <a:r>
              <a:rPr lang="en-US" sz="3000" dirty="0" smtClean="0"/>
              <a:t>Due date: December 1, 2015</a:t>
            </a:r>
          </a:p>
          <a:p>
            <a:pPr>
              <a:buFont typeface="Arial" pitchFamily="34" charset="0"/>
              <a:buChar char="•"/>
            </a:pPr>
            <a:r>
              <a:rPr lang="en-US" sz="3000" dirty="0" smtClean="0"/>
              <a:t>Drop dead date: </a:t>
            </a:r>
            <a:r>
              <a:rPr lang="en-US" sz="3000" dirty="0" smtClean="0">
                <a:solidFill>
                  <a:srgbClr val="FF0000"/>
                </a:solidFill>
              </a:rPr>
              <a:t>February 12, 2016</a:t>
            </a:r>
            <a:endParaRPr lang="en-US" sz="300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Training:</a:t>
            </a:r>
            <a:endParaRPr lang="en-US" dirty="0"/>
          </a:p>
        </p:txBody>
      </p:sp>
      <p:sp>
        <p:nvSpPr>
          <p:cNvPr id="3" name="Text Placeholder 2"/>
          <p:cNvSpPr>
            <a:spLocks noGrp="1"/>
          </p:cNvSpPr>
          <p:nvPr>
            <p:ph type="body" sz="half" idx="2"/>
          </p:nvPr>
        </p:nvSpPr>
        <p:spPr>
          <a:xfrm>
            <a:off x="1154954" y="3543300"/>
            <a:ext cx="8825659" cy="1748028"/>
          </a:xfrm>
        </p:spPr>
        <p:txBody>
          <a:bodyPr/>
          <a:lstStyle/>
          <a:p>
            <a:pPr>
              <a:buFont typeface="Arial" pitchFamily="34" charset="0"/>
              <a:buChar char="•"/>
            </a:pPr>
            <a:r>
              <a:rPr lang="en-US" dirty="0" smtClean="0"/>
              <a:t>MLA: Statistics and Infographics for libraries</a:t>
            </a:r>
          </a:p>
          <a:p>
            <a:pPr lvl="1">
              <a:buFont typeface="Arial" pitchFamily="34" charset="0"/>
              <a:buChar char="•"/>
            </a:pPr>
            <a:r>
              <a:rPr lang="en-US" dirty="0" smtClean="0"/>
              <a:t>I’ll share information from the Research Institute for Public Libraries and give out several templates for </a:t>
            </a:r>
            <a:r>
              <a:rPr lang="en-US" dirty="0" err="1" smtClean="0"/>
              <a:t>infographics</a:t>
            </a:r>
            <a:r>
              <a:rPr lang="en-US" dirty="0" smtClean="0"/>
              <a:t> and telling your library’s story.  (This will likely become a webinar, as well.)</a:t>
            </a:r>
          </a:p>
          <a:p>
            <a:endParaRPr lang="en-US" dirty="0" smtClean="0"/>
          </a:p>
        </p:txBody>
      </p:sp>
    </p:spTree>
    <p:extLst>
      <p:ext uri="{BB962C8B-B14F-4D97-AF65-F5344CB8AC3E}">
        <p14:creationId xmlns="" xmlns:p14="http://schemas.microsoft.com/office/powerpoint/2010/main" val="3797946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sz="half" idx="2"/>
          </p:nvPr>
        </p:nvSpPr>
        <p:spPr/>
        <p:txBody>
          <a:bodyPr/>
          <a:lstStyle/>
          <a:p>
            <a:r>
              <a:rPr lang="en-US" dirty="0" smtClean="0"/>
              <a:t>Joy Garretson</a:t>
            </a:r>
          </a:p>
          <a:p>
            <a:r>
              <a:rPr lang="en-US" dirty="0" smtClean="0"/>
              <a:t>State Data Coordinator</a:t>
            </a:r>
          </a:p>
          <a:p>
            <a:r>
              <a:rPr lang="en-US" dirty="0" smtClean="0"/>
              <a:t>(601)432-4498</a:t>
            </a:r>
          </a:p>
          <a:p>
            <a:r>
              <a:rPr lang="en-US" dirty="0" smtClean="0"/>
              <a:t>jgarretson@mlc.lib.ms.us</a:t>
            </a:r>
            <a:endParaRPr lang="en-US" dirty="0"/>
          </a:p>
        </p:txBody>
      </p:sp>
    </p:spTree>
    <p:extLst>
      <p:ext uri="{BB962C8B-B14F-4D97-AF65-F5344CB8AC3E}">
        <p14:creationId xmlns="" xmlns:p14="http://schemas.microsoft.com/office/powerpoint/2010/main" val="1490615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workshop</a:t>
            </a:r>
            <a:endParaRPr lang="en-US" dirty="0"/>
          </a:p>
        </p:txBody>
      </p:sp>
      <p:sp>
        <p:nvSpPr>
          <p:cNvPr id="3" name="Content Placeholder 2"/>
          <p:cNvSpPr>
            <a:spLocks noGrp="1"/>
          </p:cNvSpPr>
          <p:nvPr>
            <p:ph sz="half" idx="2"/>
          </p:nvPr>
        </p:nvSpPr>
        <p:spPr>
          <a:xfrm>
            <a:off x="1154954" y="2840737"/>
            <a:ext cx="5672566" cy="2706624"/>
          </a:xfrm>
        </p:spPr>
        <p:txBody>
          <a:bodyPr/>
          <a:lstStyle/>
          <a:p>
            <a:r>
              <a:rPr lang="en-US" sz="2000" dirty="0" smtClean="0"/>
              <a:t>The new report</a:t>
            </a:r>
          </a:p>
          <a:p>
            <a:r>
              <a:rPr lang="en-US" sz="2000" u="sng" dirty="0" smtClean="0"/>
              <a:t>Pre-filled or locked</a:t>
            </a:r>
            <a:r>
              <a:rPr lang="en-US" sz="2000" dirty="0" smtClean="0"/>
              <a:t> items. </a:t>
            </a:r>
          </a:p>
          <a:p>
            <a:r>
              <a:rPr lang="en-US" sz="2000" dirty="0" smtClean="0"/>
              <a:t>Best practices for answering questions.</a:t>
            </a:r>
          </a:p>
          <a:p>
            <a:r>
              <a:rPr lang="en-US" sz="2000" dirty="0" smtClean="0"/>
              <a:t>Changes to the current definitions</a:t>
            </a:r>
          </a:p>
          <a:p>
            <a:r>
              <a:rPr lang="en-US" sz="2000" dirty="0" smtClean="0"/>
              <a:t>Potential new items</a:t>
            </a:r>
          </a:p>
          <a:p>
            <a:endParaRPr lang="en-US" dirty="0"/>
          </a:p>
        </p:txBody>
      </p:sp>
      <p:pic>
        <p:nvPicPr>
          <p:cNvPr id="7" name="Content Placeholder 6" descr="catatcomputer.jpg"/>
          <p:cNvPicPr>
            <a:picLocks noGrp="1" noChangeAspect="1"/>
          </p:cNvPicPr>
          <p:nvPr>
            <p:ph sz="quarter" idx="4"/>
          </p:nvPr>
        </p:nvPicPr>
        <p:blipFill>
          <a:blip r:embed="rId2" cstate="print"/>
          <a:stretch>
            <a:fillRect/>
          </a:stretch>
        </p:blipFill>
        <p:spPr>
          <a:xfrm>
            <a:off x="7264940" y="2548409"/>
            <a:ext cx="3512788" cy="273831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9208" y="752856"/>
            <a:ext cx="3761832" cy="1250950"/>
          </a:xfrm>
        </p:spPr>
        <p:txBody>
          <a:bodyPr>
            <a:normAutofit fontScale="90000"/>
          </a:bodyPr>
          <a:lstStyle/>
          <a:p>
            <a:r>
              <a:rPr lang="en-US" sz="5000" dirty="0" smtClean="0"/>
              <a:t>Let’s get Started.</a:t>
            </a:r>
            <a:r>
              <a:rPr lang="en-US" dirty="0" smtClean="0"/>
              <a:t>	</a:t>
            </a:r>
            <a:endParaRPr lang="en-US" dirty="0"/>
          </a:p>
        </p:txBody>
      </p:sp>
      <p:sp>
        <p:nvSpPr>
          <p:cNvPr id="8" name="Text Placeholder 5"/>
          <p:cNvSpPr>
            <a:spLocks noGrp="1"/>
          </p:cNvSpPr>
          <p:nvPr>
            <p:ph idx="1"/>
          </p:nvPr>
        </p:nvSpPr>
        <p:spPr/>
        <p:txBody>
          <a:bodyPr>
            <a:normAutofit/>
          </a:bodyPr>
          <a:lstStyle/>
          <a:p>
            <a:pPr>
              <a:buFont typeface="Arial" pitchFamily="34" charset="0"/>
              <a:buChar char="•"/>
            </a:pPr>
            <a:r>
              <a:rPr lang="en-US" sz="2800" dirty="0" smtClean="0">
                <a:hlinkClick r:id="rId2"/>
              </a:rPr>
              <a:t>http://collect.btol.com</a:t>
            </a:r>
            <a:endParaRPr lang="en-US" sz="2800" dirty="0" smtClean="0"/>
          </a:p>
          <a:p>
            <a:pPr>
              <a:buFont typeface="Arial" pitchFamily="34" charset="0"/>
              <a:buChar char="•"/>
            </a:pPr>
            <a:r>
              <a:rPr lang="en-US" sz="2800" dirty="0" smtClean="0"/>
              <a:t>Login/Password</a:t>
            </a:r>
          </a:p>
          <a:p>
            <a:pPr>
              <a:buFont typeface="Arial" pitchFamily="34" charset="0"/>
              <a:buChar char="•"/>
            </a:pPr>
            <a:r>
              <a:rPr lang="en-US" sz="2800" dirty="0" smtClean="0"/>
              <a:t>Use Internet Explorer</a:t>
            </a:r>
          </a:p>
          <a:p>
            <a:pPr>
              <a:buFont typeface="Arial" pitchFamily="34" charset="0"/>
              <a:buChar char="•"/>
            </a:pPr>
            <a:endParaRPr lang="en-US" sz="2500" dirty="0">
              <a:effectLst>
                <a:outerShdw blurRad="38100" dist="38100" dir="2700000" algn="tl">
                  <a:srgbClr val="000000">
                    <a:alpha val="43137"/>
                  </a:srgbClr>
                </a:outerShdw>
              </a:effectLst>
            </a:endParaRPr>
          </a:p>
        </p:txBody>
      </p:sp>
      <p:pic>
        <p:nvPicPr>
          <p:cNvPr id="9" name="Picture 8" descr="angry-typing.gif"/>
          <p:cNvPicPr>
            <a:picLocks noChangeAspect="1"/>
          </p:cNvPicPr>
          <p:nvPr/>
        </p:nvPicPr>
        <p:blipFill>
          <a:blip r:embed="rId3" cstate="print"/>
          <a:stretch>
            <a:fillRect/>
          </a:stretch>
        </p:blipFill>
        <p:spPr>
          <a:xfrm>
            <a:off x="973073" y="2880169"/>
            <a:ext cx="3739099" cy="210635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1389888" y="906362"/>
            <a:ext cx="9143051" cy="5597422"/>
          </a:xfrm>
          <a:prstGeom prst="rect">
            <a:avLst/>
          </a:prstGeom>
          <a:noFill/>
          <a:ln w="9525">
            <a:noFill/>
            <a:miter lim="800000"/>
            <a:headEnd/>
            <a:tailEnd/>
          </a:ln>
        </p:spPr>
      </p:pic>
      <p:sp>
        <p:nvSpPr>
          <p:cNvPr id="5" name="Oval 4"/>
          <p:cNvSpPr/>
          <p:nvPr/>
        </p:nvSpPr>
        <p:spPr>
          <a:xfrm>
            <a:off x="6062908" y="1444752"/>
            <a:ext cx="4428309" cy="2207622"/>
          </a:xfrm>
          <a:prstGeom prst="ellipse">
            <a:avLst/>
          </a:prstGeom>
          <a:noFill/>
          <a:ln w="28575"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4" name="Content Placeholder 3"/>
          <p:cNvSpPr>
            <a:spLocks noGrp="1"/>
          </p:cNvSpPr>
          <p:nvPr>
            <p:ph idx="1"/>
          </p:nvPr>
        </p:nvSpPr>
        <p:spPr/>
        <p:txBody>
          <a:bodyPr/>
          <a:lstStyle/>
          <a:p>
            <a:r>
              <a:rPr lang="en-US" dirty="0" smtClean="0"/>
              <a:t>Frequently </a:t>
            </a:r>
            <a:r>
              <a:rPr lang="en-US" dirty="0" err="1" smtClean="0"/>
              <a:t>mis</a:t>
            </a:r>
            <a:r>
              <a:rPr lang="en-US" dirty="0" smtClean="0"/>
              <a:t>-reported items last year:</a:t>
            </a:r>
          </a:p>
          <a:p>
            <a:pPr lvl="1"/>
            <a:r>
              <a:rPr lang="en-US" sz="1800" dirty="0" smtClean="0"/>
              <a:t>Staff numbers</a:t>
            </a:r>
          </a:p>
          <a:p>
            <a:pPr lvl="1"/>
            <a:r>
              <a:rPr lang="en-US" sz="1800" dirty="0" smtClean="0"/>
              <a:t>State grant figures</a:t>
            </a:r>
          </a:p>
          <a:p>
            <a:pPr lvl="1"/>
            <a:r>
              <a:rPr lang="en-US" sz="1800" dirty="0" smtClean="0"/>
              <a:t>Reference numbers</a:t>
            </a:r>
          </a:p>
          <a:p>
            <a:pPr lvl="1"/>
            <a:r>
              <a:rPr lang="en-US" sz="1800" dirty="0" smtClean="0"/>
              <a:t>Collections</a:t>
            </a:r>
          </a:p>
          <a:p>
            <a:pPr lvl="2"/>
            <a:r>
              <a:rPr lang="en-US" sz="1800" dirty="0" smtClean="0"/>
              <a:t>Total </a:t>
            </a:r>
            <a:r>
              <a:rPr lang="en-US" sz="1800" u="sng" dirty="0" smtClean="0"/>
              <a:t>items</a:t>
            </a:r>
            <a:r>
              <a:rPr lang="en-US" sz="1800" dirty="0" smtClean="0"/>
              <a:t> in collection</a:t>
            </a:r>
          </a:p>
          <a:p>
            <a:pPr lvl="2"/>
            <a:r>
              <a:rPr lang="en-US" sz="1800" dirty="0" smtClean="0"/>
              <a:t>Circulating E-books vs. Freading </a:t>
            </a:r>
          </a:p>
          <a:p>
            <a:pPr lvl="2"/>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0571" y="742357"/>
            <a:ext cx="3865134" cy="1220555"/>
          </a:xfrm>
        </p:spPr>
        <p:txBody>
          <a:bodyPr/>
          <a:lstStyle/>
          <a:p>
            <a:r>
              <a:rPr lang="en-US" dirty="0" smtClean="0"/>
              <a:t>Let’s do a quick math problem!</a:t>
            </a:r>
            <a:endParaRPr lang="en-US" dirty="0"/>
          </a:p>
        </p:txBody>
      </p:sp>
      <p:sp>
        <p:nvSpPr>
          <p:cNvPr id="12" name="Text Placeholder 11"/>
          <p:cNvSpPr>
            <a:spLocks noGrp="1"/>
          </p:cNvSpPr>
          <p:nvPr>
            <p:ph type="body" sz="half" idx="2"/>
          </p:nvPr>
        </p:nvSpPr>
        <p:spPr>
          <a:xfrm>
            <a:off x="768096" y="2243328"/>
            <a:ext cx="4693920" cy="3681984"/>
          </a:xfrm>
        </p:spPr>
        <p:txBody>
          <a:bodyPr>
            <a:normAutofit lnSpcReduction="10000"/>
          </a:bodyPr>
          <a:lstStyle/>
          <a:p>
            <a:r>
              <a:rPr lang="en-US" sz="2000" dirty="0" smtClean="0"/>
              <a:t>You have:</a:t>
            </a:r>
          </a:p>
          <a:p>
            <a:pPr>
              <a:buFont typeface="Arial" pitchFamily="34" charset="0"/>
              <a:buChar char="•"/>
            </a:pPr>
            <a:r>
              <a:rPr lang="en-US" sz="2000" dirty="0" smtClean="0"/>
              <a:t>7 Employees</a:t>
            </a:r>
          </a:p>
          <a:p>
            <a:pPr>
              <a:buFont typeface="Arial" pitchFamily="34" charset="0"/>
              <a:buChar char="•"/>
            </a:pPr>
            <a:r>
              <a:rPr lang="en-US" sz="2000" dirty="0" smtClean="0"/>
              <a:t>4 are librarians. They work a combined total of 95 hours/week.</a:t>
            </a:r>
          </a:p>
          <a:p>
            <a:pPr>
              <a:buFont typeface="Arial" pitchFamily="34" charset="0"/>
              <a:buChar char="•"/>
            </a:pPr>
            <a:r>
              <a:rPr lang="en-US" sz="2000" dirty="0" smtClean="0"/>
              <a:t>3 are “other.” They work 50 hours a week. </a:t>
            </a:r>
          </a:p>
          <a:p>
            <a:pPr>
              <a:buFont typeface="Arial" pitchFamily="34" charset="0"/>
              <a:buChar char="•"/>
            </a:pPr>
            <a:r>
              <a:rPr lang="en-US" sz="2000" dirty="0" smtClean="0"/>
              <a:t>Tell me:</a:t>
            </a:r>
          </a:p>
          <a:p>
            <a:pPr lvl="1">
              <a:buFont typeface="Arial" pitchFamily="34" charset="0"/>
              <a:buChar char="•"/>
            </a:pPr>
            <a:r>
              <a:rPr lang="en-US" sz="1800" dirty="0" smtClean="0">
                <a:solidFill>
                  <a:schemeClr val="bg1"/>
                </a:solidFill>
              </a:rPr>
              <a:t>A) Number of Librarian FTEs</a:t>
            </a:r>
          </a:p>
          <a:p>
            <a:pPr lvl="1">
              <a:buFont typeface="Arial" pitchFamily="34" charset="0"/>
              <a:buChar char="•"/>
            </a:pPr>
            <a:r>
              <a:rPr lang="en-US" sz="1800" dirty="0" smtClean="0">
                <a:solidFill>
                  <a:schemeClr val="bg1"/>
                </a:solidFill>
              </a:rPr>
              <a:t>B) Number of Other FTEs</a:t>
            </a:r>
          </a:p>
          <a:p>
            <a:pPr lvl="1">
              <a:buFont typeface="Arial" pitchFamily="34" charset="0"/>
              <a:buChar char="•"/>
            </a:pPr>
            <a:r>
              <a:rPr lang="en-US" sz="1800" dirty="0" smtClean="0">
                <a:solidFill>
                  <a:schemeClr val="bg1"/>
                </a:solidFill>
              </a:rPr>
              <a:t>C) Total FTEs</a:t>
            </a:r>
            <a:endParaRPr lang="en-US" sz="1800" dirty="0">
              <a:solidFill>
                <a:schemeClr val="bg1"/>
              </a:solidFill>
            </a:endParaRPr>
          </a:p>
        </p:txBody>
      </p:sp>
      <p:pic>
        <p:nvPicPr>
          <p:cNvPr id="15" name="Picture Placeholder 14" descr="mathjoke.jpg"/>
          <p:cNvPicPr>
            <a:picLocks noGrp="1" noChangeAspect="1"/>
          </p:cNvPicPr>
          <p:nvPr>
            <p:ph type="pic" idx="1"/>
          </p:nvPr>
        </p:nvPicPr>
        <p:blipFill>
          <a:blip r:embed="rId3" cstate="print"/>
          <a:srcRect l="6065" r="6065"/>
          <a:stretch>
            <a:fillRect/>
          </a:stretch>
        </p:blipFill>
        <p:spPr>
          <a:xfrm>
            <a:off x="6571742" y="1228408"/>
            <a:ext cx="4254500" cy="481806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Revenue	</a:t>
            </a:r>
            <a:endParaRPr lang="en-US" dirty="0"/>
          </a:p>
        </p:txBody>
      </p:sp>
      <p:pic>
        <p:nvPicPr>
          <p:cNvPr id="9" name="Picture Placeholder 8" descr="masked procrastinator.png"/>
          <p:cNvPicPr>
            <a:picLocks noGrp="1" noChangeAspect="1"/>
          </p:cNvPicPr>
          <p:nvPr>
            <p:ph type="pic" idx="1"/>
          </p:nvPr>
        </p:nvPicPr>
        <p:blipFill>
          <a:blip r:embed="rId3" cstate="print"/>
          <a:srcRect l="1946" r="1946"/>
          <a:stretch>
            <a:fillRect/>
          </a:stretch>
        </p:blipFill>
        <p:spPr>
          <a:xfrm>
            <a:off x="6336012" y="1536192"/>
            <a:ext cx="5417648" cy="4517136"/>
          </a:xfrm>
        </p:spPr>
      </p:pic>
      <p:sp>
        <p:nvSpPr>
          <p:cNvPr id="4" name="Text Placeholder 3"/>
          <p:cNvSpPr>
            <a:spLocks noGrp="1"/>
          </p:cNvSpPr>
          <p:nvPr>
            <p:ph type="body" sz="half" idx="2"/>
          </p:nvPr>
        </p:nvSpPr>
        <p:spPr>
          <a:xfrm>
            <a:off x="1154954" y="3657600"/>
            <a:ext cx="3859212" cy="1889760"/>
          </a:xfrm>
        </p:spPr>
        <p:txBody>
          <a:bodyPr>
            <a:noAutofit/>
          </a:bodyPr>
          <a:lstStyle/>
          <a:p>
            <a:r>
              <a:rPr lang="en-US" sz="2000" b="1" dirty="0" smtClean="0"/>
              <a:t>State Grant Info:</a:t>
            </a:r>
            <a:r>
              <a:rPr lang="en-US" sz="2000" dirty="0" smtClean="0"/>
              <a:t/>
            </a:r>
            <a:br>
              <a:rPr lang="en-US" sz="2000" dirty="0" smtClean="0"/>
            </a:br>
            <a:r>
              <a:rPr lang="en-US" sz="2000" dirty="0" smtClean="0"/>
              <a:t>	Make sure to get your September requests for Health &amp; Life Insurance and PIG Payments in on time!</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Expenditures &amp; Collections</a:t>
            </a:r>
            <a:endParaRPr lang="en-US" dirty="0"/>
          </a:p>
        </p:txBody>
      </p:sp>
      <p:sp>
        <p:nvSpPr>
          <p:cNvPr id="6" name="Text Placeholder 5"/>
          <p:cNvSpPr>
            <a:spLocks noGrp="1"/>
          </p:cNvSpPr>
          <p:nvPr>
            <p:ph type="body" idx="1"/>
          </p:nvPr>
        </p:nvSpPr>
        <p:spPr>
          <a:xfrm>
            <a:off x="1167146" y="2079244"/>
            <a:ext cx="4825157" cy="576262"/>
          </a:xfrm>
        </p:spPr>
        <p:txBody>
          <a:bodyPr/>
          <a:lstStyle/>
          <a:p>
            <a:r>
              <a:rPr lang="en-US" dirty="0" smtClean="0"/>
              <a:t>Expenditures	</a:t>
            </a:r>
            <a:endParaRPr lang="en-US" dirty="0"/>
          </a:p>
        </p:txBody>
      </p:sp>
      <p:sp>
        <p:nvSpPr>
          <p:cNvPr id="7" name="Content Placeholder 6"/>
          <p:cNvSpPr>
            <a:spLocks noGrp="1"/>
          </p:cNvSpPr>
          <p:nvPr>
            <p:ph sz="half" idx="2"/>
          </p:nvPr>
        </p:nvSpPr>
        <p:spPr>
          <a:xfrm>
            <a:off x="984266" y="2862770"/>
            <a:ext cx="4825158" cy="2840039"/>
          </a:xfrm>
        </p:spPr>
        <p:txBody>
          <a:bodyPr/>
          <a:lstStyle/>
          <a:p>
            <a:r>
              <a:rPr lang="en-US" dirty="0" smtClean="0"/>
              <a:t>Make notes about any major changes</a:t>
            </a:r>
          </a:p>
          <a:p>
            <a:r>
              <a:rPr lang="en-US" dirty="0" smtClean="0"/>
              <a:t>If your print/electronic materials/other materials budget has fluctuated, make sure to make a note of this, and consider whether the collection numbers reflect that change.</a:t>
            </a:r>
            <a:endParaRPr lang="en-US" dirty="0"/>
          </a:p>
        </p:txBody>
      </p:sp>
      <p:sp>
        <p:nvSpPr>
          <p:cNvPr id="8" name="Text Placeholder 7"/>
          <p:cNvSpPr>
            <a:spLocks noGrp="1"/>
          </p:cNvSpPr>
          <p:nvPr>
            <p:ph type="body" sz="quarter" idx="3"/>
          </p:nvPr>
        </p:nvSpPr>
        <p:spPr>
          <a:xfrm>
            <a:off x="6269672" y="2176780"/>
            <a:ext cx="4825159" cy="576262"/>
          </a:xfrm>
        </p:spPr>
        <p:txBody>
          <a:bodyPr/>
          <a:lstStyle/>
          <a:p>
            <a:r>
              <a:rPr lang="en-US" dirty="0" smtClean="0"/>
              <a:t>Collections	</a:t>
            </a:r>
            <a:endParaRPr lang="en-US" dirty="0"/>
          </a:p>
        </p:txBody>
      </p:sp>
      <p:sp>
        <p:nvSpPr>
          <p:cNvPr id="9" name="Content Placeholder 8"/>
          <p:cNvSpPr>
            <a:spLocks noGrp="1"/>
          </p:cNvSpPr>
          <p:nvPr>
            <p:ph sz="quarter" idx="4"/>
          </p:nvPr>
        </p:nvSpPr>
        <p:spPr>
          <a:xfrm>
            <a:off x="6208712" y="2753042"/>
            <a:ext cx="4825159" cy="2840039"/>
          </a:xfrm>
        </p:spPr>
        <p:txBody>
          <a:bodyPr/>
          <a:lstStyle/>
          <a:p>
            <a:r>
              <a:rPr lang="en-US" dirty="0" smtClean="0"/>
              <a:t>This should be your total holdings; not just what you’ve added this year.</a:t>
            </a:r>
          </a:p>
          <a:p>
            <a:r>
              <a:rPr lang="en-US" dirty="0" smtClean="0"/>
              <a:t>On question 17.1, you may want to list the databases you purchased</a:t>
            </a:r>
          </a:p>
          <a:p>
            <a:pPr lvl="1"/>
            <a:r>
              <a:rPr lang="en-US" dirty="0" smtClean="0"/>
              <a:t>Number of e-books downloaded</a:t>
            </a:r>
          </a:p>
          <a:p>
            <a:pPr lvl="1"/>
            <a:r>
              <a:rPr lang="en-US" dirty="0" smtClean="0"/>
              <a:t>Number of music/movies downloaded</a:t>
            </a:r>
            <a:endParaRPr lang="en-US" dirty="0"/>
          </a:p>
        </p:txBody>
      </p:sp>
      <p:pic>
        <p:nvPicPr>
          <p:cNvPr id="10" name="Picture 9" descr="dollar glasses.jpg"/>
          <p:cNvPicPr>
            <a:picLocks noChangeAspect="1"/>
          </p:cNvPicPr>
          <p:nvPr/>
        </p:nvPicPr>
        <p:blipFill>
          <a:blip r:embed="rId2" cstate="print"/>
          <a:stretch>
            <a:fillRect/>
          </a:stretch>
        </p:blipFill>
        <p:spPr>
          <a:xfrm>
            <a:off x="1767840" y="4981862"/>
            <a:ext cx="2313622" cy="1473802"/>
          </a:xfrm>
          <a:prstGeom prst="rect">
            <a:avLst/>
          </a:prstGeom>
        </p:spPr>
      </p:pic>
      <p:pic>
        <p:nvPicPr>
          <p:cNvPr id="11" name="Picture 10" descr="bookpile.jpg"/>
          <p:cNvPicPr>
            <a:picLocks noChangeAspect="1"/>
          </p:cNvPicPr>
          <p:nvPr/>
        </p:nvPicPr>
        <p:blipFill>
          <a:blip r:embed="rId3" cstate="print"/>
          <a:stretch>
            <a:fillRect/>
          </a:stretch>
        </p:blipFill>
        <p:spPr>
          <a:xfrm>
            <a:off x="7561326" y="4773549"/>
            <a:ext cx="2628900" cy="1743075"/>
          </a:xfrm>
          <a:prstGeom prst="rect">
            <a:avLst/>
          </a:prstGeom>
        </p:spPr>
      </p:pic>
      <p:sp>
        <p:nvSpPr>
          <p:cNvPr id="12" name="TextBox 11"/>
          <p:cNvSpPr txBox="1"/>
          <p:nvPr/>
        </p:nvSpPr>
        <p:spPr>
          <a:xfrm>
            <a:off x="5132832" y="5059680"/>
            <a:ext cx="1658112" cy="1246495"/>
          </a:xfrm>
          <a:prstGeom prst="rect">
            <a:avLst/>
          </a:prstGeom>
          <a:noFill/>
        </p:spPr>
        <p:txBody>
          <a:bodyPr wrap="square" rtlCol="0">
            <a:spAutoFit/>
          </a:bodyPr>
          <a:lstStyle/>
          <a:p>
            <a:pPr algn="ctr"/>
            <a:r>
              <a:rPr lang="en-US" sz="7500" dirty="0" smtClean="0"/>
              <a:t>=</a:t>
            </a:r>
            <a:endParaRPr lang="en-US" sz="75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843</TotalTime>
  <Words>1665</Words>
  <Application>Microsoft Office PowerPoint</Application>
  <PresentationFormat>Custom</PresentationFormat>
  <Paragraphs>198</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Ion Boardroom</vt:lpstr>
      <vt:lpstr>Public Library Statistics</vt:lpstr>
      <vt:lpstr>What is this survey and who makes it?</vt:lpstr>
      <vt:lpstr>Today’s workshop</vt:lpstr>
      <vt:lpstr>Let’s get Started. </vt:lpstr>
      <vt:lpstr>Slide 5</vt:lpstr>
      <vt:lpstr>Things to consider</vt:lpstr>
      <vt:lpstr>Let’s do a quick math problem!</vt:lpstr>
      <vt:lpstr>Operating Revenue </vt:lpstr>
      <vt:lpstr>Expenditures &amp; Collections</vt:lpstr>
      <vt:lpstr>Revised Data Elements:  Electronic Collections </vt:lpstr>
      <vt:lpstr>Revised Data Elements</vt:lpstr>
      <vt:lpstr>All Three:</vt:lpstr>
      <vt:lpstr>Collected E-Books vs. Database E-Books</vt:lpstr>
      <vt:lpstr>Library Services</vt:lpstr>
      <vt:lpstr>Best Practices Issues</vt:lpstr>
      <vt:lpstr>Counting things!</vt:lpstr>
      <vt:lpstr>Programming</vt:lpstr>
      <vt:lpstr>Reporting Wireless Sessions</vt:lpstr>
      <vt:lpstr>Wi-fi Counting</vt:lpstr>
      <vt:lpstr>Wi-Fi Counting Solutions</vt:lpstr>
      <vt:lpstr>Wi-fi Best Practices </vt:lpstr>
      <vt:lpstr>Dates and deadlines</vt:lpstr>
      <vt:lpstr>Upcoming Training:</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dc:creator>
  <cp:lastModifiedBy>jgarretson</cp:lastModifiedBy>
  <cp:revision>68</cp:revision>
  <dcterms:created xsi:type="dcterms:W3CDTF">2015-08-17T06:22:20Z</dcterms:created>
  <dcterms:modified xsi:type="dcterms:W3CDTF">2015-09-29T18:19:25Z</dcterms:modified>
</cp:coreProperties>
</file>